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8" r:id="rId3"/>
    <p:sldId id="324" r:id="rId4"/>
    <p:sldId id="326" r:id="rId5"/>
    <p:sldId id="325" r:id="rId6"/>
    <p:sldId id="331" r:id="rId7"/>
    <p:sldId id="328" r:id="rId8"/>
    <p:sldId id="330" r:id="rId9"/>
    <p:sldId id="299" r:id="rId10"/>
    <p:sldId id="365" r:id="rId11"/>
    <p:sldId id="280" r:id="rId12"/>
    <p:sldId id="281" r:id="rId13"/>
    <p:sldId id="363" r:id="rId14"/>
    <p:sldId id="335" r:id="rId15"/>
    <p:sldId id="336" r:id="rId16"/>
    <p:sldId id="338" r:id="rId17"/>
    <p:sldId id="360" r:id="rId18"/>
    <p:sldId id="343" r:id="rId19"/>
    <p:sldId id="345" r:id="rId20"/>
    <p:sldId id="353" r:id="rId21"/>
    <p:sldId id="354" r:id="rId22"/>
    <p:sldId id="361" r:id="rId23"/>
    <p:sldId id="362" r:id="rId24"/>
  </p:sldIdLst>
  <p:sldSz cx="9144000" cy="6858000" type="screen4x3"/>
  <p:notesSz cx="6784975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UIG" initials="N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1" autoAdjust="0"/>
    <p:restoredTop sz="98718" autoAdjust="0"/>
  </p:normalViewPr>
  <p:slideViewPr>
    <p:cSldViewPr>
      <p:cViewPr varScale="1">
        <p:scale>
          <a:sx n="53" d="100"/>
          <a:sy n="53" d="100"/>
        </p:scale>
        <p:origin x="-115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8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5C7E64-2683-4129-819E-136CF80DE18A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E"/>
        </a:p>
      </dgm:t>
    </dgm:pt>
    <dgm:pt modelId="{E5E67FD5-43FD-41CD-8FD3-17292CB4ED67}">
      <dgm:prSet phldrT="[Text]" custT="1"/>
      <dgm:spPr/>
      <dgm:t>
        <a:bodyPr/>
        <a:lstStyle/>
        <a:p>
          <a:r>
            <a:rPr lang="en-IE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Personhood in dementia</a:t>
          </a:r>
          <a:endParaRPr lang="en-IE" sz="44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F740CCF-4799-4049-A977-D291B0D2B891}" type="parTrans" cxnId="{BCC4716A-3B54-41B6-B95E-6710A46A31E5}">
      <dgm:prSet/>
      <dgm:spPr/>
      <dgm:t>
        <a:bodyPr/>
        <a:lstStyle/>
        <a:p>
          <a:endParaRPr lang="en-IE"/>
        </a:p>
      </dgm:t>
    </dgm:pt>
    <dgm:pt modelId="{4C3900EC-75C6-43DA-847A-A1A1D18E7912}" type="sibTrans" cxnId="{BCC4716A-3B54-41B6-B95E-6710A46A31E5}">
      <dgm:prSet/>
      <dgm:spPr/>
      <dgm:t>
        <a:bodyPr/>
        <a:lstStyle/>
        <a:p>
          <a:endParaRPr lang="en-IE"/>
        </a:p>
      </dgm:t>
    </dgm:pt>
    <dgm:pt modelId="{05EB28CD-0A21-4BC4-A775-D7B8AAA42E53}" type="pres">
      <dgm:prSet presAssocID="{EB5C7E64-2683-4129-819E-136CF80DE1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0A05C3DA-2589-4294-8B30-2CBFCAB92C7A}" type="pres">
      <dgm:prSet presAssocID="{E5E67FD5-43FD-41CD-8FD3-17292CB4ED67}" presName="hierRoot1" presStyleCnt="0">
        <dgm:presLayoutVars>
          <dgm:hierBranch val="init"/>
        </dgm:presLayoutVars>
      </dgm:prSet>
      <dgm:spPr/>
    </dgm:pt>
    <dgm:pt modelId="{378A442E-5F84-43E1-8622-70E5D68AE49B}" type="pres">
      <dgm:prSet presAssocID="{E5E67FD5-43FD-41CD-8FD3-17292CB4ED67}" presName="rootComposite1" presStyleCnt="0"/>
      <dgm:spPr/>
    </dgm:pt>
    <dgm:pt modelId="{2B25A0ED-0DE7-4AD0-8EBD-BD76D9FF8F23}" type="pres">
      <dgm:prSet presAssocID="{E5E67FD5-43FD-41CD-8FD3-17292CB4ED67}" presName="rootText1" presStyleLbl="node0" presStyleIdx="0" presStyleCnt="1" custScaleX="196669" custLinFactY="-11332" custLinFactNeighborX="768" custLinFactNeighborY="-1000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2DEA1FF-4142-4DCD-8B31-42F1E75F55E0}" type="pres">
      <dgm:prSet presAssocID="{E5E67FD5-43FD-41CD-8FD3-17292CB4ED67}" presName="rootConnector1" presStyleLbl="node1" presStyleIdx="0" presStyleCnt="0"/>
      <dgm:spPr/>
      <dgm:t>
        <a:bodyPr/>
        <a:lstStyle/>
        <a:p>
          <a:endParaRPr lang="en-IE"/>
        </a:p>
      </dgm:t>
    </dgm:pt>
    <dgm:pt modelId="{9A9F9B7E-0A29-4D4C-95A2-AA94E3220170}" type="pres">
      <dgm:prSet presAssocID="{E5E67FD5-43FD-41CD-8FD3-17292CB4ED67}" presName="hierChild2" presStyleCnt="0"/>
      <dgm:spPr/>
    </dgm:pt>
    <dgm:pt modelId="{5020777C-C27D-431B-BEC5-16A00045CDBC}" type="pres">
      <dgm:prSet presAssocID="{E5E67FD5-43FD-41CD-8FD3-17292CB4ED67}" presName="hierChild3" presStyleCnt="0"/>
      <dgm:spPr/>
    </dgm:pt>
  </dgm:ptLst>
  <dgm:cxnLst>
    <dgm:cxn modelId="{3545A47C-4B47-41EC-AE65-7B2AF82E705D}" type="presOf" srcId="{E5E67FD5-43FD-41CD-8FD3-17292CB4ED67}" destId="{02DEA1FF-4142-4DCD-8B31-42F1E75F55E0}" srcOrd="1" destOrd="0" presId="urn:microsoft.com/office/officeart/2005/8/layout/orgChart1"/>
    <dgm:cxn modelId="{2579ECE4-20AC-418D-AB21-A0ED462584B4}" type="presOf" srcId="{E5E67FD5-43FD-41CD-8FD3-17292CB4ED67}" destId="{2B25A0ED-0DE7-4AD0-8EBD-BD76D9FF8F23}" srcOrd="0" destOrd="0" presId="urn:microsoft.com/office/officeart/2005/8/layout/orgChart1"/>
    <dgm:cxn modelId="{BCC4716A-3B54-41B6-B95E-6710A46A31E5}" srcId="{EB5C7E64-2683-4129-819E-136CF80DE18A}" destId="{E5E67FD5-43FD-41CD-8FD3-17292CB4ED67}" srcOrd="0" destOrd="0" parTransId="{AF740CCF-4799-4049-A977-D291B0D2B891}" sibTransId="{4C3900EC-75C6-43DA-847A-A1A1D18E7912}"/>
    <dgm:cxn modelId="{1BD724BE-EA96-4E23-9684-C86EF8BC905B}" type="presOf" srcId="{EB5C7E64-2683-4129-819E-136CF80DE18A}" destId="{05EB28CD-0A21-4BC4-A775-D7B8AAA42E53}" srcOrd="0" destOrd="0" presId="urn:microsoft.com/office/officeart/2005/8/layout/orgChart1"/>
    <dgm:cxn modelId="{009F3945-1E7D-42CA-946E-86FC729BF4F3}" type="presParOf" srcId="{05EB28CD-0A21-4BC4-A775-D7B8AAA42E53}" destId="{0A05C3DA-2589-4294-8B30-2CBFCAB92C7A}" srcOrd="0" destOrd="0" presId="urn:microsoft.com/office/officeart/2005/8/layout/orgChart1"/>
    <dgm:cxn modelId="{C2F85D0D-DFDB-4DCE-B3C9-63F955183E8D}" type="presParOf" srcId="{0A05C3DA-2589-4294-8B30-2CBFCAB92C7A}" destId="{378A442E-5F84-43E1-8622-70E5D68AE49B}" srcOrd="0" destOrd="0" presId="urn:microsoft.com/office/officeart/2005/8/layout/orgChart1"/>
    <dgm:cxn modelId="{89E3254A-32EE-49BA-839C-49811FCF9BA7}" type="presParOf" srcId="{378A442E-5F84-43E1-8622-70E5D68AE49B}" destId="{2B25A0ED-0DE7-4AD0-8EBD-BD76D9FF8F23}" srcOrd="0" destOrd="0" presId="urn:microsoft.com/office/officeart/2005/8/layout/orgChart1"/>
    <dgm:cxn modelId="{570649B1-54AA-4557-B29E-DE16506AE5EF}" type="presParOf" srcId="{378A442E-5F84-43E1-8622-70E5D68AE49B}" destId="{02DEA1FF-4142-4DCD-8B31-42F1E75F55E0}" srcOrd="1" destOrd="0" presId="urn:microsoft.com/office/officeart/2005/8/layout/orgChart1"/>
    <dgm:cxn modelId="{31B1469F-9115-423E-B421-8A7089897EB1}" type="presParOf" srcId="{0A05C3DA-2589-4294-8B30-2CBFCAB92C7A}" destId="{9A9F9B7E-0A29-4D4C-95A2-AA94E3220170}" srcOrd="1" destOrd="0" presId="urn:microsoft.com/office/officeart/2005/8/layout/orgChart1"/>
    <dgm:cxn modelId="{59ED2502-ADA6-4A8B-8B9E-328B448F3932}" type="presParOf" srcId="{0A05C3DA-2589-4294-8B30-2CBFCAB92C7A}" destId="{5020777C-C27D-431B-BEC5-16A00045CDBC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5A0ED-0DE7-4AD0-8EBD-BD76D9FF8F23}">
      <dsp:nvSpPr>
        <dsp:cNvPr id="0" name=""/>
        <dsp:cNvSpPr/>
      </dsp:nvSpPr>
      <dsp:spPr>
        <a:xfrm>
          <a:off x="739" y="0"/>
          <a:ext cx="8228860" cy="20920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44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Personhood in dementia</a:t>
          </a:r>
          <a:endParaRPr lang="en-IE" sz="4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739" y="0"/>
        <a:ext cx="8228860" cy="2092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0895" cy="495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2496" y="2"/>
            <a:ext cx="2940895" cy="495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6CD01-793F-47AC-B3BA-498BF559B9F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09028"/>
            <a:ext cx="2940895" cy="4953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2496" y="9409028"/>
            <a:ext cx="2940895" cy="4953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1E774-6B0F-491D-9EDA-2647228324E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36293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87CB4-3C25-49CF-B544-4C10123B39AA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9E577-1B48-4C10-A50C-267CF5F7C56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827176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9E577-1B48-4C10-A50C-267CF5F7C56A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709718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What is personhood in dementia?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D056-09B8-419A-9F6E-8009A64EFB0B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61454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76215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86758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741165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66A78-D775-4E3C-A194-B139212CF6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32537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60436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7111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17670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92631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85153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03718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4004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55984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06/11/2015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92897-24ED-4DF9-992A-E4FFE55106E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42394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Psychosocial Interventions in Dementia Care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Eamon O’Shea</a:t>
            </a:r>
          </a:p>
          <a:p>
            <a:r>
              <a:rPr lang="en-IE" dirty="0" smtClean="0"/>
              <a:t>NUI Galway</a:t>
            </a:r>
          </a:p>
        </p:txBody>
      </p:sp>
      <p:pic>
        <p:nvPicPr>
          <p:cNvPr id="5" name="Picture 4" descr="Home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014010"/>
            <a:ext cx="2162175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186410"/>
            <a:ext cx="1880707" cy="579258"/>
          </a:xfrm>
          <a:prstGeom prst="rect">
            <a:avLst/>
          </a:prstGeom>
        </p:spPr>
      </p:pic>
      <p:pic>
        <p:nvPicPr>
          <p:cNvPr id="26626" name="Picture 2" descr="HRB logo blue text on white background 200x80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052736"/>
            <a:ext cx="19050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8691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52307831"/>
              </p:ext>
            </p:extLst>
          </p:nvPr>
        </p:nvGraphicFramePr>
        <p:xfrm>
          <a:off x="467544" y="142852"/>
          <a:ext cx="8229600" cy="6271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2357430"/>
            <a:ext cx="33575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E" sz="2800" dirty="0" smtClean="0">
                <a:latin typeface="Arial" pitchFamily="34" charset="0"/>
                <a:cs typeface="Arial" pitchFamily="34" charset="0"/>
              </a:rPr>
              <a:t>Dewing “personhood can be understood as the attributes possessed by human beings that makes them a person”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86248" y="2285992"/>
            <a:ext cx="41434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E" sz="2800" dirty="0" smtClean="0">
                <a:latin typeface="Arial" pitchFamily="34" charset="0"/>
                <a:cs typeface="Arial" pitchFamily="34" charset="0"/>
              </a:rPr>
              <a:t>Kitwood defines this through relationships “a standing or status that is bestowed upon one human being by others, in the context of relationship and social being”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94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Citizenship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228262"/>
            <a:ext cx="1880707" cy="57925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en-IE" sz="4200" dirty="0"/>
              <a:t>Citizenship is traditionally defined in the social science literature as a </a:t>
            </a:r>
            <a:r>
              <a:rPr lang="en-IE" sz="4200" dirty="0" smtClean="0"/>
              <a:t>“status </a:t>
            </a:r>
            <a:r>
              <a:rPr lang="en-IE" sz="4200" dirty="0"/>
              <a:t>bestowed on those who are </a:t>
            </a:r>
            <a:r>
              <a:rPr lang="en-IE" sz="4200" dirty="0" smtClean="0"/>
              <a:t>full members </a:t>
            </a:r>
            <a:r>
              <a:rPr lang="en-IE" sz="4200" dirty="0"/>
              <a:t>of a community. All who possess the status are equal with respect to the rights and duties which the </a:t>
            </a:r>
            <a:r>
              <a:rPr lang="en-IE" sz="4200" dirty="0" smtClean="0"/>
              <a:t>status bestows,” </a:t>
            </a:r>
            <a:r>
              <a:rPr lang="en-IE" sz="3800" dirty="0"/>
              <a:t>(</a:t>
            </a:r>
            <a:r>
              <a:rPr lang="en-IE" sz="3800" dirty="0" smtClean="0"/>
              <a:t>Marshall</a:t>
            </a:r>
            <a:r>
              <a:rPr lang="en-IE" sz="3800" dirty="0"/>
              <a:t>)</a:t>
            </a:r>
            <a:endParaRPr lang="en-IE" sz="3500" dirty="0" smtClean="0"/>
          </a:p>
          <a:p>
            <a:r>
              <a:rPr lang="en-IE" sz="4200" dirty="0" smtClean="0"/>
              <a:t>A citizen is defined by the acquisition of, and participation or inclusion in, the country or community in which they live, </a:t>
            </a:r>
            <a:r>
              <a:rPr lang="en-IE" sz="3800" dirty="0" smtClean="0"/>
              <a:t>(Gould)</a:t>
            </a:r>
            <a:endParaRPr lang="en-IE" sz="3500" dirty="0" smtClean="0"/>
          </a:p>
          <a:p>
            <a:pPr marL="0" indent="0">
              <a:buNone/>
            </a:pPr>
            <a:endParaRPr lang="en-IE" sz="2500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11</a:t>
            </a:fld>
            <a:endParaRPr lang="en-IE"/>
          </a:p>
        </p:txBody>
      </p:sp>
      <p:pic>
        <p:nvPicPr>
          <p:cNvPr id="12" name="Picture 11" descr="Home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228262"/>
            <a:ext cx="2162175" cy="540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HRB logo blue text on white background 200x80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6006886"/>
            <a:ext cx="1760984" cy="704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295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Social Model of Dementia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228262"/>
            <a:ext cx="1880707" cy="57925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643192" cy="4248472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“</a:t>
            </a:r>
            <a:r>
              <a:rPr lang="en-IE" dirty="0"/>
              <a:t>The social model of care seeks to understand the emotions and behaviours of </a:t>
            </a:r>
            <a:r>
              <a:rPr lang="en-IE" dirty="0" smtClean="0"/>
              <a:t>the person </a:t>
            </a:r>
            <a:r>
              <a:rPr lang="en-IE" dirty="0"/>
              <a:t>with dementia by placing him or her within the context of his or her </a:t>
            </a:r>
            <a:r>
              <a:rPr lang="en-IE" dirty="0" smtClean="0"/>
              <a:t>social circumstances </a:t>
            </a:r>
            <a:r>
              <a:rPr lang="en-IE" dirty="0"/>
              <a:t>and biography. By learning about each person with dementia as an individual</a:t>
            </a:r>
            <a:r>
              <a:rPr lang="en-IE" dirty="0" smtClean="0"/>
              <a:t>, with </a:t>
            </a:r>
            <a:r>
              <a:rPr lang="en-IE" dirty="0"/>
              <a:t>his or her own history and background, care and support can be </a:t>
            </a:r>
            <a:r>
              <a:rPr lang="en-IE" dirty="0" smtClean="0"/>
              <a:t>designed to </a:t>
            </a:r>
            <a:r>
              <a:rPr lang="en-IE" dirty="0"/>
              <a:t>be more appropriate to individual </a:t>
            </a:r>
            <a:r>
              <a:rPr lang="en-IE" dirty="0" smtClean="0"/>
              <a:t>needs,”</a:t>
            </a:r>
            <a:r>
              <a:rPr lang="en-IE" dirty="0"/>
              <a:t> </a:t>
            </a:r>
            <a:r>
              <a:rPr lang="en-IE" dirty="0" smtClean="0"/>
              <a:t>(NICE Mental Health Guidelines, 2007)</a:t>
            </a:r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12</a:t>
            </a:fld>
            <a:endParaRPr lang="en-IE" dirty="0"/>
          </a:p>
        </p:txBody>
      </p:sp>
      <p:pic>
        <p:nvPicPr>
          <p:cNvPr id="12" name="Picture 11" descr="Home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228262"/>
            <a:ext cx="2162175" cy="540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HRB logo blue text on white background 200x80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6211213"/>
            <a:ext cx="1616968" cy="646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295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Biopsychosocial Model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228262"/>
            <a:ext cx="1880707" cy="57925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Spector and </a:t>
            </a:r>
            <a:r>
              <a:rPr lang="en-IE" dirty="0" err="1" smtClean="0"/>
              <a:t>Orrell</a:t>
            </a:r>
            <a:r>
              <a:rPr lang="en-IE" dirty="0" smtClean="0"/>
              <a:t> (2010) argue the need for a pragmatic, user-friendly model of care which takes into account the biological, psychological and social aspects of dementia.</a:t>
            </a:r>
          </a:p>
          <a:p>
            <a:r>
              <a:rPr lang="en-IE" dirty="0" smtClean="0"/>
              <a:t>Biological factors are defined as:</a:t>
            </a:r>
          </a:p>
          <a:p>
            <a:pPr lvl="2"/>
            <a:r>
              <a:rPr lang="en-IE" dirty="0" smtClean="0"/>
              <a:t>Age</a:t>
            </a:r>
            <a:r>
              <a:rPr lang="en-IE" dirty="0"/>
              <a:t>, health prior to dementia, genetic factors, physical health, sensory </a:t>
            </a:r>
            <a:r>
              <a:rPr lang="en-IE" dirty="0" smtClean="0"/>
              <a:t>impairment</a:t>
            </a:r>
          </a:p>
          <a:p>
            <a:r>
              <a:rPr lang="en-IE" dirty="0" smtClean="0"/>
              <a:t>Psychosocial factors include:</a:t>
            </a:r>
          </a:p>
          <a:p>
            <a:pPr lvl="2"/>
            <a:r>
              <a:rPr lang="en-IE" dirty="0" smtClean="0"/>
              <a:t>Education/IQ, mental stimulation, mood, reaction to life events, previous life events, personality traits, environment, social psychology, personal psychology</a:t>
            </a:r>
          </a:p>
          <a:p>
            <a:r>
              <a:rPr lang="en-IE" dirty="0" smtClean="0"/>
              <a:t>Biopsychosocial approach needed to understand the factors influencing context and dynamic of impairment in dementia</a:t>
            </a:r>
          </a:p>
          <a:p>
            <a:r>
              <a:rPr lang="en-IE" dirty="0" smtClean="0"/>
              <a:t>Evidence base for psychosocial interventions for people with dementia is evolving but much to do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13</a:t>
            </a:fld>
            <a:endParaRPr lang="en-IE"/>
          </a:p>
        </p:txBody>
      </p:sp>
      <p:pic>
        <p:nvPicPr>
          <p:cNvPr id="11" name="Picture 10" descr="Home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228262"/>
            <a:ext cx="2162175" cy="540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HRB logo blue text on white background 200x80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6211212"/>
            <a:ext cx="1616968" cy="646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762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altLang="en-US" smtClean="0"/>
              <a:t>Psychosocial Theoretical Foundations</a:t>
            </a:r>
            <a:endParaRPr lang="en-GB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IE" altLang="en-US" smtClean="0"/>
              <a:t>Rooted in personhood/person centredness, autonomy, dignity, respect, communication, understanding dementia processes and symptoms</a:t>
            </a:r>
          </a:p>
          <a:p>
            <a:r>
              <a:rPr lang="en-IE" altLang="en-US" smtClean="0"/>
              <a:t>Concerned with human interactive behaviour between providers/families and the person with dementia (PWD)</a:t>
            </a:r>
          </a:p>
          <a:p>
            <a:r>
              <a:rPr lang="en-IE" altLang="en-US" smtClean="0"/>
              <a:t> Reciprocity and integration mediated within a social context</a:t>
            </a:r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22989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History</a:t>
            </a:r>
            <a:endParaRPr lang="en-GB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 sz="2600" smtClean="0"/>
              <a:t>Relatively new – origins in 1960’s and Reality Orientation work</a:t>
            </a:r>
          </a:p>
          <a:p>
            <a:r>
              <a:rPr lang="en-IE" altLang="en-US" sz="2600" smtClean="0"/>
              <a:t>But few  studies emerged pre-2000 – mostly small-scale, short-term, diverse, opportunistic and site-specific</a:t>
            </a:r>
          </a:p>
          <a:p>
            <a:r>
              <a:rPr lang="en-IE" altLang="en-US" sz="2600" smtClean="0"/>
              <a:t>Absence of theoretical frameworks</a:t>
            </a:r>
          </a:p>
          <a:p>
            <a:r>
              <a:rPr lang="en-IE" altLang="en-US" sz="2600" smtClean="0"/>
              <a:t>Difficulty of undertaking RCT’s – methodological issues – replication difficult</a:t>
            </a:r>
          </a:p>
          <a:p>
            <a:r>
              <a:rPr lang="en-IE" altLang="en-US" sz="2600" smtClean="0"/>
              <a:t>Absence  of appropriate outcome measures</a:t>
            </a:r>
          </a:p>
          <a:p>
            <a:r>
              <a:rPr lang="en-IE" altLang="en-US" sz="2600" smtClean="0"/>
              <a:t>Inadequate research funding</a:t>
            </a:r>
            <a:endParaRPr lang="en-GB" altLang="en-US" sz="2600" smtClean="0"/>
          </a:p>
        </p:txBody>
      </p:sp>
    </p:spTree>
    <p:extLst>
      <p:ext uri="{BB962C8B-B14F-4D97-AF65-F5344CB8AC3E}">
        <p14:creationId xmlns="" xmlns:p14="http://schemas.microsoft.com/office/powerpoint/2010/main" val="3798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altLang="en-US" sz="4400" smtClean="0"/>
              <a:t>Psychosocial Domains: American Psychiatric Association</a:t>
            </a:r>
            <a:endParaRPr lang="en-GB" altLang="en-US" sz="4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b="1" smtClean="0"/>
              <a:t>Behavioral approaches </a:t>
            </a:r>
            <a:r>
              <a:rPr lang="en-US" altLang="en-US" sz="2400" smtClean="0"/>
              <a:t>– identify antecedents and consequences of problem behaviors and attempt to reduce the frequency of behaviors by making changes in the environment (e.g. regular toileting)</a:t>
            </a:r>
          </a:p>
          <a:p>
            <a:r>
              <a:rPr lang="en-US" altLang="en-US" sz="2400" b="1" smtClean="0"/>
              <a:t>Stimulation-oriented </a:t>
            </a:r>
            <a:r>
              <a:rPr lang="en-US" altLang="en-US" sz="2400" smtClean="0"/>
              <a:t>– recreational activity, art, music or pet therapy – aim to maximize pleasurable activities  </a:t>
            </a:r>
          </a:p>
          <a:p>
            <a:r>
              <a:rPr lang="en-US" altLang="en-US" sz="2400" b="1" smtClean="0"/>
              <a:t>Emotion-oriented </a:t>
            </a:r>
            <a:r>
              <a:rPr lang="en-US" altLang="en-US" sz="2400" smtClean="0"/>
              <a:t>– supportive psychotherapy, reminiscence, validation therapy, sensory integration, simulated presence therapy</a:t>
            </a:r>
          </a:p>
          <a:p>
            <a:r>
              <a:rPr lang="en-US" altLang="en-US" sz="2400" b="1" smtClean="0"/>
              <a:t>Cognition-oriented</a:t>
            </a:r>
            <a:r>
              <a:rPr lang="en-US" altLang="en-US" sz="2400" smtClean="0"/>
              <a:t> – focus on specific cognitive defects: reality orientation, cognitive retraining, skills training </a:t>
            </a:r>
          </a:p>
        </p:txBody>
      </p:sp>
    </p:spTree>
    <p:extLst>
      <p:ext uri="{BB962C8B-B14F-4D97-AF65-F5344CB8AC3E}">
        <p14:creationId xmlns="" xmlns:p14="http://schemas.microsoft.com/office/powerpoint/2010/main" val="231312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Typical Outcomes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IE" altLang="en-US" dirty="0"/>
              <a:t>Quality of life  person with dementia (</a:t>
            </a:r>
            <a:r>
              <a:rPr lang="en-IE" altLang="en-US" dirty="0" err="1"/>
              <a:t>QoL</a:t>
            </a:r>
            <a:r>
              <a:rPr lang="en-IE" altLang="en-US" dirty="0"/>
              <a:t>-AD scale</a:t>
            </a:r>
            <a:r>
              <a:rPr lang="en-IE" altLang="en-US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IE" altLang="en-US" dirty="0" smtClean="0"/>
              <a:t>DEMQOL</a:t>
            </a:r>
            <a:endParaRPr lang="en-IE" altLang="en-US" dirty="0"/>
          </a:p>
          <a:p>
            <a:pPr>
              <a:lnSpc>
                <a:spcPct val="80000"/>
              </a:lnSpc>
            </a:pPr>
            <a:r>
              <a:rPr lang="en-IE" altLang="en-US" dirty="0"/>
              <a:t>Activities of daily living (Bristol ADL)</a:t>
            </a:r>
          </a:p>
          <a:p>
            <a:pPr>
              <a:lnSpc>
                <a:spcPct val="80000"/>
              </a:lnSpc>
            </a:pPr>
            <a:r>
              <a:rPr lang="en-IE" altLang="en-US" dirty="0"/>
              <a:t>Depression (Cornell scale for depression in dementia (CSDD))</a:t>
            </a:r>
          </a:p>
          <a:p>
            <a:pPr>
              <a:lnSpc>
                <a:spcPct val="80000"/>
              </a:lnSpc>
            </a:pPr>
            <a:r>
              <a:rPr lang="en-IE" altLang="en-US" dirty="0"/>
              <a:t>Autobiographical memory (autobiographical memory interview (AMI(E))</a:t>
            </a:r>
          </a:p>
          <a:p>
            <a:pPr>
              <a:lnSpc>
                <a:spcPct val="80000"/>
              </a:lnSpc>
            </a:pPr>
            <a:r>
              <a:rPr lang="en-IE" altLang="en-US" dirty="0"/>
              <a:t>Agitation ((Cohen-Mansfield agitation inventory (CMAI))</a:t>
            </a:r>
          </a:p>
          <a:p>
            <a:pPr>
              <a:lnSpc>
                <a:spcPct val="80000"/>
              </a:lnSpc>
            </a:pPr>
            <a:r>
              <a:rPr lang="en-IE" altLang="en-US" dirty="0"/>
              <a:t>Anxiety (rating anxiety in dementia (RAID) and hospital anxiety and depression scale (HADS))</a:t>
            </a:r>
          </a:p>
          <a:p>
            <a:pPr>
              <a:lnSpc>
                <a:spcPct val="80000"/>
              </a:lnSpc>
            </a:pPr>
            <a:r>
              <a:rPr lang="en-IE" altLang="en-US" dirty="0"/>
              <a:t>Caregiver burden (</a:t>
            </a:r>
            <a:r>
              <a:rPr lang="en-IE" altLang="en-US" dirty="0" err="1"/>
              <a:t>Zarit</a:t>
            </a:r>
            <a:r>
              <a:rPr lang="en-IE" altLang="en-US" dirty="0"/>
              <a:t>  burden interview</a:t>
            </a:r>
            <a:r>
              <a:rPr lang="en-IE" altLang="en-US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IE" altLang="en-US" dirty="0" smtClean="0"/>
              <a:t>Personhood – the self</a:t>
            </a:r>
            <a:endParaRPr lang="en-IE" altLang="en-US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2801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altLang="en-US" sz="3800" smtClean="0"/>
              <a:t>Psychosocial Guidelines Across  Countries</a:t>
            </a:r>
            <a:endParaRPr lang="en-GB" altLang="en-US" sz="38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IE" altLang="en-US" sz="2400" dirty="0" smtClean="0"/>
              <a:t>Inclusion of psychosocial interventions in dementia guidelines across Europe is limited</a:t>
            </a:r>
          </a:p>
          <a:p>
            <a:pPr>
              <a:lnSpc>
                <a:spcPct val="90000"/>
              </a:lnSpc>
            </a:pPr>
            <a:r>
              <a:rPr lang="en-IE" altLang="en-US" sz="2400" dirty="0" smtClean="0"/>
              <a:t>Guidelines  for psychosocial  interventions  found in  only small number of countries</a:t>
            </a:r>
          </a:p>
          <a:p>
            <a:pPr>
              <a:lnSpc>
                <a:spcPct val="90000"/>
              </a:lnSpc>
            </a:pPr>
            <a:r>
              <a:rPr lang="en-IE" altLang="en-US" sz="2400" dirty="0" smtClean="0"/>
              <a:t>UK NICE guidelines  had best methodological quality  and included most  recommendations (e.g. </a:t>
            </a:r>
            <a:r>
              <a:rPr lang="en-GB" altLang="en-US" sz="2400" dirty="0" smtClean="0"/>
              <a:t>recommend the use of group Cognitive Stimulation Therapy for people with mild to moderate dementia, irrespective of drug treatments received).</a:t>
            </a:r>
            <a:endParaRPr lang="en-IE" altLang="en-US" sz="2400" dirty="0" smtClean="0"/>
          </a:p>
          <a:p>
            <a:pPr>
              <a:lnSpc>
                <a:spcPct val="90000"/>
              </a:lnSpc>
            </a:pPr>
            <a:r>
              <a:rPr lang="en-IE" altLang="en-US" sz="2400" dirty="0" smtClean="0"/>
              <a:t>Physical activity and carer interventions recommended most often  across all guidelines</a:t>
            </a:r>
          </a:p>
          <a:p>
            <a:pPr>
              <a:lnSpc>
                <a:spcPct val="90000"/>
              </a:lnSpc>
            </a:pPr>
            <a:r>
              <a:rPr lang="en-IE" altLang="en-US" sz="2400" dirty="0" smtClean="0"/>
              <a:t>Even when guidelines exist physicians tend to recommend pharmacological interventions far  more often </a:t>
            </a:r>
            <a:endParaRPr lang="en-GB" alt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7490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/>
              <a:t>Focus on Reminiscence</a:t>
            </a:r>
            <a:endParaRPr lang="en-GB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/>
            <a:r>
              <a:rPr lang="en-IE" altLang="en-US" sz="2600" dirty="0" smtClean="0"/>
              <a:t>Cochrane Review concluded that there was uncertainty in relation to the effectiveness of reminiscence therapy and called for more and better designed trials in the area</a:t>
            </a:r>
          </a:p>
          <a:p>
            <a:pPr eaLnBrk="1" hangingPunct="1"/>
            <a:r>
              <a:rPr lang="en-IE" altLang="en-US" sz="2600" dirty="0" smtClean="0"/>
              <a:t>Five trials but in total only covered  144 participants</a:t>
            </a:r>
          </a:p>
          <a:p>
            <a:pPr eaLnBrk="1" hangingPunct="1"/>
            <a:r>
              <a:rPr lang="en-IE" altLang="en-US" sz="2600" dirty="0" smtClean="0"/>
              <a:t>Inconclusive evidence on effectiveness</a:t>
            </a:r>
          </a:p>
          <a:p>
            <a:pPr eaLnBrk="1" hangingPunct="1"/>
            <a:r>
              <a:rPr lang="en-IE" altLang="en-US" sz="2600" dirty="0" smtClean="0"/>
              <a:t>Some evidence of  improvement in cognition and in mood, as well as decrease in caregiver strain</a:t>
            </a:r>
          </a:p>
          <a:p>
            <a:pPr eaLnBrk="1" hangingPunct="1"/>
            <a:r>
              <a:rPr lang="en-IE" altLang="en-US" sz="2600" dirty="0" smtClean="0"/>
              <a:t>Recent work in Ireland  on reminiscence –  Structured education  programme for staff in long-stay  care settings (</a:t>
            </a:r>
            <a:r>
              <a:rPr lang="en-IE" altLang="en-US" sz="2600" dirty="0" err="1" smtClean="0"/>
              <a:t>Int.Journal</a:t>
            </a:r>
            <a:r>
              <a:rPr lang="en-IE" altLang="en-US" sz="2600" dirty="0" smtClean="0"/>
              <a:t> of Geriatric Psychiatry)</a:t>
            </a:r>
          </a:p>
          <a:p>
            <a:pPr lvl="1" algn="dist" eaLnBrk="1" hangingPunct="1">
              <a:buFont typeface="Wingdings" pitchFamily="2" charset="2"/>
              <a:buNone/>
            </a:pPr>
            <a:endParaRPr lang="en-GB" altLang="en-US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9994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Dementia Prevalence Rates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2</a:t>
            </a:fld>
            <a:endParaRPr lang="en-I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412776"/>
            <a:ext cx="8562975" cy="4502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228262"/>
            <a:ext cx="1880707" cy="579258"/>
          </a:xfrm>
          <a:prstGeom prst="rect">
            <a:avLst/>
          </a:prstGeom>
        </p:spPr>
      </p:pic>
      <p:pic>
        <p:nvPicPr>
          <p:cNvPr id="9" name="Picture 8" descr="Home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228262"/>
            <a:ext cx="2162175" cy="540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 descr="HRB logo blue text on white background 200x80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6211212"/>
            <a:ext cx="1616968" cy="646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8166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7696200" cy="1143000"/>
          </a:xfrm>
        </p:spPr>
        <p:txBody>
          <a:bodyPr/>
          <a:lstStyle/>
          <a:p>
            <a:pPr eaLnBrk="1" hangingPunct="1"/>
            <a:r>
              <a:rPr lang="en-GB" altLang="zh-CN" sz="2400" b="1" dirty="0" smtClean="0">
                <a:ea typeface="宋体" charset="-122"/>
              </a:rPr>
              <a:t>Effect estimates: intention to treat ( ITT) and per protocol (PP) analysis</a:t>
            </a:r>
            <a:r>
              <a:rPr lang="en-GB" altLang="zh-CN" sz="3800" dirty="0" smtClean="0">
                <a:ea typeface="宋体" charset="-122"/>
              </a:rPr>
              <a:t> </a:t>
            </a:r>
            <a:endParaRPr lang="en-GB" altLang="en-US" sz="3800" dirty="0" smtClean="0"/>
          </a:p>
        </p:txBody>
      </p:sp>
      <p:graphicFrame>
        <p:nvGraphicFramePr>
          <p:cNvPr id="14419" name="Group 83"/>
          <p:cNvGraphicFramePr>
            <a:graphicFrameLocks noGrp="1"/>
          </p:cNvGraphicFramePr>
          <p:nvPr>
            <p:ph/>
            <p:extLst>
              <p:ext uri="{D42A27DB-BD31-4B8C-83A1-F6EECF244321}">
                <p14:modId xmlns="" xmlns:p14="http://schemas.microsoft.com/office/powerpoint/2010/main" val="1328333029"/>
              </p:ext>
            </p:extLst>
          </p:nvPr>
        </p:nvGraphicFramePr>
        <p:xfrm>
          <a:off x="827584" y="1412776"/>
          <a:ext cx="7315200" cy="4535500"/>
        </p:xfrm>
        <a:graphic>
          <a:graphicData uri="http://schemas.openxmlformats.org/drawingml/2006/table">
            <a:tbl>
              <a:tblPr/>
              <a:tblGrid>
                <a:gridCol w="2095500"/>
                <a:gridCol w="2705100"/>
                <a:gridCol w="2514600"/>
              </a:tblGrid>
              <a:tr h="10058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ITT Estimated effect (95% confidence interval (CI))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PP Estimated effect (95% confidence interval (CI))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Qol-AD resident score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3.54 (-0.83, 7.90)</a:t>
                      </a:r>
                      <a:endParaRPr kumimoji="0" lang="en-GB" alt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5.22* (0.11, 10.34)</a:t>
                      </a: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QoL-AD caregiver score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1.14 (-0.35, 3.62)</a:t>
                      </a:r>
                      <a:endParaRPr kumimoji="0" lang="en-GB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1.40 (-1.75, 4.55)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1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CMAI score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-3.35 (-8.10, 1.82)</a:t>
                      </a:r>
                      <a:endParaRPr kumimoji="0" lang="en-GB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-2.14 (-7.94, 3.67)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CSDD score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-1.33* (-3.04, -0.36)</a:t>
                      </a:r>
                      <a:endParaRPr kumimoji="0" lang="en-GB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-0.86 (-2.66, 0.93)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MZBI score – nurse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0.97 (-1.13, 3.08)</a:t>
                      </a:r>
                      <a:endParaRPr kumimoji="0" lang="en-GB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1.50 (-0.73, 3.74)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7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MZBI score –care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assistant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0.42 (-1.82, 2.67)</a:t>
                      </a:r>
                      <a:endParaRPr kumimoji="0" lang="en-GB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0.86 (-1.22, 2.94)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57" name="TextBox 3"/>
          <p:cNvSpPr txBox="1">
            <a:spLocks noChangeArrowheads="1"/>
          </p:cNvSpPr>
          <p:nvPr/>
        </p:nvSpPr>
        <p:spPr bwMode="auto">
          <a:xfrm>
            <a:off x="827584" y="6021288"/>
            <a:ext cx="243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/>
              <a:t>* P &lt; 0.05</a:t>
            </a:r>
            <a:endParaRPr lang="en-US" alt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14739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/>
              <a:t>Discussion</a:t>
            </a:r>
            <a:endParaRPr lang="en-GB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IE" altLang="en-US" smtClean="0"/>
              <a:t>Large, robust trial showing potential of reminiscence in the treatment of those with dementia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mtClean="0"/>
              <a:t>Per protocol results on QoL-AD exceeded minimum clinically important difference of 4 points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mtClean="0"/>
              <a:t>Pragmatic nature of trial meant adherence to protocol not always or easily achieved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mtClean="0"/>
              <a:t>More trials required to determine if similar effects of reminiscence are found in similar  populations in other countries</a:t>
            </a:r>
            <a:endParaRPr lang="en-GB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4379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Emerging Consensus?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Biopsychosocial model</a:t>
            </a:r>
          </a:p>
          <a:p>
            <a:r>
              <a:rPr lang="en-IE" dirty="0" smtClean="0"/>
              <a:t>Citizenship and rights</a:t>
            </a:r>
          </a:p>
          <a:p>
            <a:r>
              <a:rPr lang="en-IE" dirty="0" smtClean="0"/>
              <a:t>Personhood and person-centred care</a:t>
            </a:r>
          </a:p>
          <a:p>
            <a:r>
              <a:rPr lang="en-IE" dirty="0" smtClean="0"/>
              <a:t>Awareness and reducing stigma</a:t>
            </a:r>
          </a:p>
          <a:p>
            <a:r>
              <a:rPr lang="en-IE" dirty="0"/>
              <a:t>Pathways to </a:t>
            </a:r>
            <a:r>
              <a:rPr lang="en-IE" dirty="0" smtClean="0"/>
              <a:t>care from diagnosis to end of life care</a:t>
            </a:r>
          </a:p>
          <a:p>
            <a:r>
              <a:rPr lang="en-IE" dirty="0" smtClean="0"/>
              <a:t>Prevention and brain health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228262"/>
            <a:ext cx="1880707" cy="579258"/>
          </a:xfrm>
          <a:prstGeom prst="rect">
            <a:avLst/>
          </a:prstGeom>
        </p:spPr>
      </p:pic>
      <p:pic>
        <p:nvPicPr>
          <p:cNvPr id="6" name="Picture 5" descr="Home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28261"/>
            <a:ext cx="2162175" cy="54073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22</a:t>
            </a:fld>
            <a:endParaRPr lang="en-IE"/>
          </a:p>
        </p:txBody>
      </p:sp>
      <p:pic>
        <p:nvPicPr>
          <p:cNvPr id="11" name="Picture 2" descr="HRB logo blue text on white background 200x80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6093296"/>
            <a:ext cx="1616968" cy="646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065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IE" altLang="en-US" sz="4000" dirty="0" smtClean="0"/>
              <a:t>The New Paradigm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altLang="en-US" sz="4000" dirty="0" smtClean="0">
                <a:ea typeface="ＭＳ Ｐゴシック" pitchFamily="34" charset="-128"/>
              </a:rPr>
              <a:t>Personhood not patient/client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altLang="en-US" sz="4000" dirty="0" smtClean="0">
                <a:ea typeface="ＭＳ Ｐゴシック" pitchFamily="34" charset="-128"/>
              </a:rPr>
              <a:t>Prevention as much as cure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altLang="en-US" sz="4000" dirty="0" smtClean="0">
                <a:ea typeface="ＭＳ Ｐゴシック" pitchFamily="34" charset="-128"/>
              </a:rPr>
              <a:t>Capabilities more  than  risk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altLang="en-US" sz="4000" dirty="0" smtClean="0">
                <a:ea typeface="ＭＳ Ｐゴシック" pitchFamily="34" charset="-128"/>
              </a:rPr>
              <a:t>Inclusion  (citizenship) not exclusion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en-US" altLang="en-US" sz="4000" dirty="0">
                <a:ea typeface="ＭＳ Ｐゴシック" pitchFamily="34" charset="-128"/>
              </a:rPr>
              <a:t>Social as important as </a:t>
            </a:r>
            <a:r>
              <a:rPr lang="en-US" altLang="en-US" sz="4000" dirty="0" smtClean="0">
                <a:ea typeface="ＭＳ Ｐゴシック" pitchFamily="34" charset="-128"/>
              </a:rPr>
              <a:t>biological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altLang="en-US" sz="4000" dirty="0" smtClean="0">
                <a:ea typeface="ＭＳ Ｐゴシック" pitchFamily="34" charset="-128"/>
              </a:rPr>
              <a:t>Biopsychosocial model</a:t>
            </a:r>
            <a:endParaRPr lang="en-IE" alt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125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Dementia Worldwide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E" dirty="0" smtClean="0"/>
              <a:t>An estimated 47 million people live with dementia in 2015 worldwide </a:t>
            </a:r>
          </a:p>
          <a:p>
            <a:pPr>
              <a:defRPr/>
            </a:pPr>
            <a:r>
              <a:rPr lang="en-IE" dirty="0" smtClean="0"/>
              <a:t>The worldwide economic cost of dementia was an estimated US$808 billion in 2015</a:t>
            </a:r>
          </a:p>
          <a:p>
            <a:pPr>
              <a:defRPr/>
            </a:pPr>
            <a:r>
              <a:rPr lang="en-IE" dirty="0" smtClean="0"/>
              <a:t>Less than 20% </a:t>
            </a:r>
            <a:r>
              <a:rPr lang="en-IE" dirty="0"/>
              <a:t>of these costs are attributable </a:t>
            </a:r>
            <a:r>
              <a:rPr lang="en-IE" dirty="0" smtClean="0"/>
              <a:t>to direct medical care</a:t>
            </a:r>
          </a:p>
          <a:p>
            <a:pPr>
              <a:defRPr/>
            </a:pPr>
            <a:r>
              <a:rPr lang="en-IE" dirty="0" smtClean="0"/>
              <a:t>Informal care is the main cost source – 40% to 60% </a:t>
            </a:r>
          </a:p>
        </p:txBody>
      </p:sp>
    </p:spTree>
    <p:extLst>
      <p:ext uri="{BB962C8B-B14F-4D97-AF65-F5344CB8AC3E}">
        <p14:creationId xmlns="" xmlns:p14="http://schemas.microsoft.com/office/powerpoint/2010/main" val="17363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Dementia in Ireland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2800" dirty="0" smtClean="0"/>
              <a:t>There are currently an estimated 55,000 people with dementia in Ireland</a:t>
            </a:r>
          </a:p>
          <a:p>
            <a:pPr lvl="1">
              <a:defRPr/>
            </a:pPr>
            <a:r>
              <a:rPr lang="en-IE" dirty="0" smtClean="0">
                <a:solidFill>
                  <a:schemeClr val="bg2">
                    <a:lumMod val="25000"/>
                  </a:schemeClr>
                </a:solidFill>
              </a:rPr>
              <a:t>Rising to 94,000 in 2031</a:t>
            </a:r>
          </a:p>
          <a:p>
            <a:pPr lvl="1">
              <a:defRPr/>
            </a:pPr>
            <a:r>
              <a:rPr lang="en-IE" dirty="0" smtClean="0">
                <a:solidFill>
                  <a:schemeClr val="bg2">
                    <a:lumMod val="25000"/>
                  </a:schemeClr>
                </a:solidFill>
              </a:rPr>
              <a:t>Rising to 152,000 in 2046</a:t>
            </a:r>
          </a:p>
          <a:p>
            <a:pPr>
              <a:defRPr/>
            </a:pPr>
            <a:r>
              <a:rPr lang="en-IE" sz="2800" dirty="0"/>
              <a:t>Average cost per person with dementia estimated at €</a:t>
            </a:r>
            <a:r>
              <a:rPr lang="en-IE" sz="2800" dirty="0" smtClean="0"/>
              <a:t>40,500 in Ireland</a:t>
            </a:r>
          </a:p>
          <a:p>
            <a:pPr>
              <a:defRPr/>
            </a:pPr>
            <a:r>
              <a:rPr lang="en-IE" sz="2800" dirty="0" smtClean="0"/>
              <a:t>Total burden an estimated €1.9 billion</a:t>
            </a:r>
          </a:p>
          <a:p>
            <a:pPr>
              <a:defRPr/>
            </a:pPr>
            <a:r>
              <a:rPr lang="en-IE" sz="2800" dirty="0" smtClean="0"/>
              <a:t>Acute care additional costs estimated at €0.2 billion</a:t>
            </a:r>
          </a:p>
          <a:p>
            <a:pPr>
              <a:defRPr/>
            </a:pPr>
            <a:r>
              <a:rPr lang="en-IE" sz="2800" dirty="0" smtClean="0"/>
              <a:t>Informal care accounts for 50% of overall costs of care</a:t>
            </a:r>
            <a:endParaRPr lang="en-IE" sz="2800" dirty="0"/>
          </a:p>
        </p:txBody>
      </p:sp>
    </p:spTree>
    <p:extLst>
      <p:ext uri="{BB962C8B-B14F-4D97-AF65-F5344CB8AC3E}">
        <p14:creationId xmlns="" xmlns:p14="http://schemas.microsoft.com/office/powerpoint/2010/main" val="301034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sz="3200" dirty="0" smtClean="0"/>
              <a:t>Drivers of Expenditure in Dementia Care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504238" cy="45720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IE" dirty="0" smtClean="0"/>
              <a:t>Population ageing is the main driver of demand for long-term care. We are </a:t>
            </a:r>
            <a:r>
              <a:rPr lang="en-IE" dirty="0"/>
              <a:t>living 2 years longer every </a:t>
            </a:r>
            <a:r>
              <a:rPr lang="en-IE" dirty="0" smtClean="0"/>
              <a:t>decade</a:t>
            </a:r>
          </a:p>
          <a:p>
            <a:pPr>
              <a:defRPr/>
            </a:pPr>
            <a:r>
              <a:rPr lang="en-IE" dirty="0" smtClean="0"/>
              <a:t>Informal care and residential care  driving costs </a:t>
            </a:r>
          </a:p>
          <a:p>
            <a:pPr>
              <a:defRPr/>
            </a:pPr>
            <a:r>
              <a:rPr lang="en-IE" dirty="0" smtClean="0"/>
              <a:t>Higher costs  at end-of-life than other diseases like cancer or heart disease</a:t>
            </a:r>
          </a:p>
          <a:p>
            <a:pPr>
              <a:defRPr/>
            </a:pPr>
            <a:r>
              <a:rPr lang="en-IE" dirty="0" smtClean="0"/>
              <a:t>Family sizes are declining, while female workforce participation is increasing leading to a potential decline in the availability of informal carers</a:t>
            </a:r>
          </a:p>
          <a:p>
            <a:pPr marL="457200" lvl="1" indent="0">
              <a:buNone/>
              <a:defRPr/>
            </a:pPr>
            <a:endParaRPr lang="en-IE" sz="24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IE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IE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IE" dirty="0" smtClean="0"/>
          </a:p>
        </p:txBody>
      </p:sp>
    </p:spTree>
    <p:extLst>
      <p:ext uri="{BB962C8B-B14F-4D97-AF65-F5344CB8AC3E}">
        <p14:creationId xmlns="" xmlns:p14="http://schemas.microsoft.com/office/powerpoint/2010/main" val="37231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Prevention- Mitigating Risk </a:t>
            </a:r>
            <a:r>
              <a:rPr lang="en-IE" dirty="0"/>
              <a:t>F</a:t>
            </a:r>
            <a:r>
              <a:rPr lang="en-IE" dirty="0" smtClean="0"/>
              <a:t>actors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</a:t>
            </a:r>
            <a:r>
              <a:rPr lang="en-IE" dirty="0" smtClean="0"/>
              <a:t>ardiovascular (hypertension</a:t>
            </a:r>
            <a:r>
              <a:rPr lang="en-IE" dirty="0"/>
              <a:t>, obesity, diabetes, atrial fibrillation</a:t>
            </a:r>
            <a:r>
              <a:rPr lang="en-IE" dirty="0" smtClean="0"/>
              <a:t>)</a:t>
            </a:r>
          </a:p>
          <a:p>
            <a:r>
              <a:rPr lang="en-IE" dirty="0" smtClean="0"/>
              <a:t>Physical activity</a:t>
            </a:r>
          </a:p>
          <a:p>
            <a:r>
              <a:rPr lang="en-IE" dirty="0" smtClean="0"/>
              <a:t>Depression</a:t>
            </a:r>
          </a:p>
          <a:p>
            <a:r>
              <a:rPr lang="en-IE" dirty="0"/>
              <a:t>T</a:t>
            </a:r>
            <a:r>
              <a:rPr lang="en-IE" dirty="0" smtClean="0"/>
              <a:t>raumatic </a:t>
            </a:r>
            <a:r>
              <a:rPr lang="en-IE" dirty="0"/>
              <a:t>brain </a:t>
            </a:r>
            <a:r>
              <a:rPr lang="en-IE" dirty="0" smtClean="0"/>
              <a:t>injury</a:t>
            </a:r>
          </a:p>
          <a:p>
            <a:r>
              <a:rPr lang="en-IE" dirty="0"/>
              <a:t>S</a:t>
            </a:r>
            <a:r>
              <a:rPr lang="en-IE" dirty="0" smtClean="0"/>
              <a:t>leep quality</a:t>
            </a:r>
          </a:p>
          <a:p>
            <a:r>
              <a:rPr lang="en-IE" dirty="0" smtClean="0"/>
              <a:t>Dementia </a:t>
            </a:r>
            <a:r>
              <a:rPr lang="en-IE" dirty="0"/>
              <a:t>prevalence rising but incidence </a:t>
            </a:r>
            <a:r>
              <a:rPr lang="en-IE" dirty="0" smtClean="0"/>
              <a:t>may be flattening/declining</a:t>
            </a:r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5983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Balance of Care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sz="3000" dirty="0"/>
              <a:t>The majority of people with dementia live in their own homes in </a:t>
            </a:r>
            <a:r>
              <a:rPr lang="en-IE" sz="3000" dirty="0" smtClean="0"/>
              <a:t>the community -  mainly undiagnosed</a:t>
            </a:r>
          </a:p>
          <a:p>
            <a:pPr>
              <a:defRPr/>
            </a:pPr>
            <a:r>
              <a:rPr lang="en-IE" sz="3000" dirty="0" smtClean="0"/>
              <a:t>Most </a:t>
            </a:r>
            <a:r>
              <a:rPr lang="en-IE" sz="3000" dirty="0"/>
              <a:t>people </a:t>
            </a:r>
            <a:r>
              <a:rPr lang="en-IE" sz="3000" dirty="0" smtClean="0"/>
              <a:t>wish </a:t>
            </a:r>
            <a:r>
              <a:rPr lang="en-IE" sz="3000" dirty="0"/>
              <a:t>to remain living </a:t>
            </a:r>
            <a:r>
              <a:rPr lang="en-IE" sz="3000" dirty="0" smtClean="0"/>
              <a:t>in their </a:t>
            </a:r>
            <a:r>
              <a:rPr lang="en-IE" sz="3000" dirty="0"/>
              <a:t>own homes for as long as </a:t>
            </a:r>
            <a:r>
              <a:rPr lang="en-IE" sz="3000" dirty="0" smtClean="0"/>
              <a:t>possible and practicable</a:t>
            </a:r>
          </a:p>
          <a:p>
            <a:pPr>
              <a:defRPr/>
            </a:pPr>
            <a:r>
              <a:rPr lang="en-IE" sz="3000" dirty="0" smtClean="0"/>
              <a:t>Two thirds plus  of all expenditure  on dementia occurs in residential care settings</a:t>
            </a:r>
          </a:p>
          <a:p>
            <a:pPr>
              <a:defRPr/>
            </a:pPr>
            <a:r>
              <a:rPr lang="en-IE" sz="3000" dirty="0" smtClean="0"/>
              <a:t>Variation in the balance of resources invested in nursing home care and community-based care often determines where care for older people is provided </a:t>
            </a:r>
          </a:p>
          <a:p>
            <a:pPr>
              <a:defRPr/>
            </a:pPr>
            <a:r>
              <a:rPr lang="en-IE" sz="3000" dirty="0" smtClean="0"/>
              <a:t>Community care equals family care; residential care   maximises public funding potential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I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72725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/>
              <a:t>What Do We Know?</a:t>
            </a:r>
            <a:endParaRPr lang="en-IE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r>
              <a:rPr lang="en-IE" altLang="en-US" sz="2400" dirty="0" smtClean="0"/>
              <a:t>People with dementia have a strong preference towards remaining at home in their communities</a:t>
            </a:r>
          </a:p>
          <a:p>
            <a:r>
              <a:rPr lang="en-IE" altLang="en-US" sz="2400" dirty="0"/>
              <a:t>The current provision of formal care in the community is fragmented, and often lacks the flexibility and specificity to address the changing needs of people with </a:t>
            </a:r>
            <a:r>
              <a:rPr lang="en-IE" altLang="en-US" sz="2400" dirty="0" smtClean="0"/>
              <a:t>dementia</a:t>
            </a:r>
          </a:p>
          <a:p>
            <a:r>
              <a:rPr lang="en-IE" altLang="en-US" sz="2400" dirty="0" smtClean="0"/>
              <a:t>Providing appropriate support to carers can reduce caregiver burden and enhance the family commitment to caring</a:t>
            </a:r>
          </a:p>
          <a:p>
            <a:r>
              <a:rPr lang="en-IE" altLang="en-US" sz="2400" dirty="0" smtClean="0"/>
              <a:t>Measurement </a:t>
            </a:r>
            <a:r>
              <a:rPr lang="en-IE" altLang="en-US" sz="2400" dirty="0"/>
              <a:t>of </a:t>
            </a:r>
            <a:r>
              <a:rPr lang="en-IE" altLang="en-US" sz="2400" dirty="0" smtClean="0"/>
              <a:t>value in dementia care is poor</a:t>
            </a:r>
          </a:p>
          <a:p>
            <a:r>
              <a:rPr lang="en-IE" altLang="en-US" sz="2400" dirty="0" smtClean="0"/>
              <a:t>Prevention matters</a:t>
            </a:r>
          </a:p>
          <a:p>
            <a:r>
              <a:rPr lang="en-IE" altLang="en-US" sz="2400" dirty="0" smtClean="0"/>
              <a:t>Models of care matter</a:t>
            </a:r>
          </a:p>
          <a:p>
            <a:pPr marL="0" indent="0">
              <a:buNone/>
            </a:pPr>
            <a:endParaRPr lang="en-IE" altLang="en-US" sz="2000" dirty="0" smtClean="0"/>
          </a:p>
          <a:p>
            <a:endParaRPr lang="en-IE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1326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Biological Model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Biological  model presents a clinical perspective</a:t>
            </a:r>
          </a:p>
          <a:p>
            <a:r>
              <a:rPr lang="en-IE" sz="2800" dirty="0"/>
              <a:t>“Dementia as a clinical syndrome is characterised by global cognitive </a:t>
            </a:r>
            <a:r>
              <a:rPr lang="en-IE" sz="2800" dirty="0" smtClean="0"/>
              <a:t>impairment, which </a:t>
            </a:r>
            <a:r>
              <a:rPr lang="en-IE" sz="2800" dirty="0"/>
              <a:t>represents a decline from previous level of functioning, and is associated </a:t>
            </a:r>
            <a:r>
              <a:rPr lang="en-IE" sz="2800" dirty="0" smtClean="0"/>
              <a:t>with impairment </a:t>
            </a:r>
            <a:r>
              <a:rPr lang="en-IE" sz="2800" dirty="0"/>
              <a:t>in functional abilities and, in many cases, behavioural and </a:t>
            </a:r>
            <a:r>
              <a:rPr lang="en-IE" sz="2800" dirty="0" smtClean="0"/>
              <a:t>psychiatric disturbances,” (NICE Mental Health Guidelines, 2007)</a:t>
            </a:r>
          </a:p>
          <a:p>
            <a:r>
              <a:rPr lang="en-IE" sz="2800" dirty="0"/>
              <a:t>P</a:t>
            </a:r>
            <a:r>
              <a:rPr lang="en-IE" sz="2800" dirty="0" smtClean="0"/>
              <a:t>erson with dementia as patient to be treated</a:t>
            </a:r>
          </a:p>
          <a:p>
            <a:r>
              <a:rPr lang="en-IE" sz="2800" dirty="0" smtClean="0"/>
              <a:t>Necessary but not sufficient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228262"/>
            <a:ext cx="1880707" cy="579258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2897-24ED-4DF9-992A-E4FFE55106E2}" type="slidenum">
              <a:rPr lang="en-IE" smtClean="0"/>
              <a:pPr/>
              <a:t>9</a:t>
            </a:fld>
            <a:endParaRPr lang="en-IE"/>
          </a:p>
        </p:txBody>
      </p:sp>
      <p:pic>
        <p:nvPicPr>
          <p:cNvPr id="11" name="Picture 10" descr="Home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228262"/>
            <a:ext cx="2162175" cy="540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HRB logo blue text on white background 200x80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2852" y="6165304"/>
            <a:ext cx="1731740" cy="692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745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5785</TotalTime>
  <Words>1476</Words>
  <Application>Microsoft Office PowerPoint</Application>
  <PresentationFormat>On-screen Show (4:3)</PresentationFormat>
  <Paragraphs>157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Psychosocial Interventions in Dementia Care</vt:lpstr>
      <vt:lpstr>Dementia Prevalence Rates </vt:lpstr>
      <vt:lpstr>Dementia Worldwide</vt:lpstr>
      <vt:lpstr>Dementia in Ireland</vt:lpstr>
      <vt:lpstr>Drivers of Expenditure in Dementia Care</vt:lpstr>
      <vt:lpstr>Prevention- Mitigating Risk Factors</vt:lpstr>
      <vt:lpstr>Balance of Care</vt:lpstr>
      <vt:lpstr>What Do We Know?</vt:lpstr>
      <vt:lpstr>Biological Model</vt:lpstr>
      <vt:lpstr>Slide 10</vt:lpstr>
      <vt:lpstr>Citizenship</vt:lpstr>
      <vt:lpstr>Social Model of Dementia</vt:lpstr>
      <vt:lpstr>Biopsychosocial Model</vt:lpstr>
      <vt:lpstr>Psychosocial Theoretical Foundations</vt:lpstr>
      <vt:lpstr>History</vt:lpstr>
      <vt:lpstr>Psychosocial Domains: American Psychiatric Association</vt:lpstr>
      <vt:lpstr>Typical Outcomes</vt:lpstr>
      <vt:lpstr>Psychosocial Guidelines Across  Countries</vt:lpstr>
      <vt:lpstr>Focus on Reminiscence</vt:lpstr>
      <vt:lpstr>Effect estimates: intention to treat ( ITT) and per protocol (PP) analysis </vt:lpstr>
      <vt:lpstr>Discussion</vt:lpstr>
      <vt:lpstr>Emerging Consensus?</vt:lpstr>
      <vt:lpstr>The New Paradigm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Atlantic Philanthropies Dementia Programme Evaluation</dc:title>
  <dc:creator>NUIG</dc:creator>
  <cp:lastModifiedBy>Carrigoran</cp:lastModifiedBy>
  <cp:revision>221</cp:revision>
  <cp:lastPrinted>2016-04-14T09:45:28Z</cp:lastPrinted>
  <dcterms:created xsi:type="dcterms:W3CDTF">2015-10-19T14:28:03Z</dcterms:created>
  <dcterms:modified xsi:type="dcterms:W3CDTF">2016-04-18T10:13:08Z</dcterms:modified>
</cp:coreProperties>
</file>