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73" r:id="rId4"/>
    <p:sldId id="259" r:id="rId5"/>
    <p:sldId id="276" r:id="rId6"/>
    <p:sldId id="275" r:id="rId7"/>
    <p:sldId id="260" r:id="rId8"/>
    <p:sldId id="264" r:id="rId9"/>
    <p:sldId id="265" r:id="rId10"/>
    <p:sldId id="280" r:id="rId11"/>
    <p:sldId id="266" r:id="rId12"/>
    <p:sldId id="267" r:id="rId13"/>
    <p:sldId id="268" r:id="rId14"/>
    <p:sldId id="278" r:id="rId15"/>
    <p:sldId id="269" r:id="rId16"/>
    <p:sldId id="270" r:id="rId17"/>
    <p:sldId id="279" r:id="rId18"/>
    <p:sldId id="271" r:id="rId19"/>
    <p:sldId id="281" r:id="rId20"/>
    <p:sldId id="282" r:id="rId21"/>
    <p:sldId id="274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57647" autoAdjust="0"/>
  </p:normalViewPr>
  <p:slideViewPr>
    <p:cSldViewPr>
      <p:cViewPr varScale="1">
        <p:scale>
          <a:sx n="54" d="100"/>
          <a:sy n="54" d="100"/>
        </p:scale>
        <p:origin x="-113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99951-ECD2-49CA-A449-9E870B09E2FD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A4DE9-406E-461A-91C3-5A307827ED3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04093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853231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445632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990832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409739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172808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365478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66697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606372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193055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6164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08729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A4DE9-406E-461A-91C3-5A307827ED3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87215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588678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0021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95B5-D534-4F02-857C-A7107E2072FB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B28A5BB-1495-44E2-BA9E-0B4E944F1315}" type="datetimeFigureOut">
              <a:rPr lang="en-IE" smtClean="0"/>
              <a:pPr/>
              <a:t>18/04/2016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BD397C8-9F2B-4BDC-8AAC-A7F8D9A6992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.ie/en/newsandevents/pressreleases/2015pressreleases/pressreleasemeasuringirelandsprogress2013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240360"/>
          </a:xfrm>
        </p:spPr>
        <p:txBody>
          <a:bodyPr>
            <a:normAutofit fontScale="90000"/>
          </a:bodyPr>
          <a:lstStyle/>
          <a:p>
            <a:r>
              <a:rPr lang="en-IE" dirty="0"/>
              <a:t/>
            </a:r>
            <a:br>
              <a:rPr lang="en-IE" dirty="0"/>
            </a:br>
            <a:r>
              <a:rPr lang="en-IE" dirty="0"/>
              <a:t/>
            </a:r>
            <a:br>
              <a:rPr lang="en-IE" dirty="0"/>
            </a:br>
            <a:r>
              <a:rPr lang="en-IE" dirty="0"/>
              <a:t> 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sz="4000" dirty="0" smtClean="0"/>
              <a:t>Men’s learning &amp; well-being </a:t>
            </a:r>
            <a:br>
              <a:rPr lang="en-IE" sz="4000" dirty="0" smtClean="0"/>
            </a:br>
            <a:r>
              <a:rPr lang="en-IE" sz="4000" dirty="0"/>
              <a:t/>
            </a:r>
            <a:br>
              <a:rPr lang="en-IE" sz="4000" dirty="0"/>
            </a:br>
            <a:r>
              <a:rPr lang="en-IE" sz="4000" i="1" dirty="0" smtClean="0"/>
              <a:t>What do we know about men’s sheds?</a:t>
            </a:r>
            <a:r>
              <a:rPr lang="en-IE" dirty="0"/>
              <a:t/>
            </a:r>
            <a:br>
              <a:rPr lang="en-IE" dirty="0"/>
            </a:br>
            <a:r>
              <a:rPr lang="en-IE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6400800" cy="1752600"/>
          </a:xfrm>
        </p:spPr>
        <p:txBody>
          <a:bodyPr>
            <a:normAutofit fontScale="62500" lnSpcReduction="20000"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i="1" dirty="0" err="1" smtClean="0"/>
              <a:t>Dr</a:t>
            </a:r>
            <a:r>
              <a:rPr lang="en-IE" i="1" dirty="0" err="1"/>
              <a:t>.</a:t>
            </a:r>
            <a:r>
              <a:rPr lang="en-IE" i="1" dirty="0"/>
              <a:t> Lucia Carragher, the Netwell Centre, </a:t>
            </a:r>
            <a:endParaRPr lang="en-IE" dirty="0"/>
          </a:p>
          <a:p>
            <a:r>
              <a:rPr lang="en-IE" i="1" dirty="0"/>
              <a:t>School of Health &amp; Science, </a:t>
            </a:r>
            <a:r>
              <a:rPr lang="en-IE" i="1" dirty="0" err="1"/>
              <a:t>DkIT</a:t>
            </a:r>
            <a:r>
              <a:rPr lang="en-IE" i="1" dirty="0"/>
              <a:t> </a:t>
            </a:r>
            <a:endParaRPr lang="en-IE" dirty="0"/>
          </a:p>
          <a:p>
            <a:r>
              <a:rPr lang="en-IE" i="1" dirty="0"/>
              <a:t>Clare Age Expo 2016, Health &amp; Wellness Centre, </a:t>
            </a:r>
            <a:r>
              <a:rPr lang="en-IE" i="1" dirty="0" err="1"/>
              <a:t>Carrigoran</a:t>
            </a:r>
            <a:r>
              <a:rPr lang="en-IE" i="1" dirty="0"/>
              <a:t> House </a:t>
            </a:r>
            <a:endParaRPr lang="en-IE" dirty="0"/>
          </a:p>
          <a:p>
            <a:r>
              <a:rPr lang="en-IE" i="1" dirty="0"/>
              <a:t>Friday April 15th 2016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90689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Profile of men’s sheds in Ireland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Men’s </a:t>
            </a:r>
            <a:r>
              <a:rPr lang="en-IE" dirty="0"/>
              <a:t>Sheds are largely for men; </a:t>
            </a:r>
            <a:endParaRPr lang="en-IE" dirty="0" smtClean="0"/>
          </a:p>
          <a:p>
            <a:pPr lvl="1"/>
            <a:r>
              <a:rPr lang="en-IE" dirty="0" smtClean="0"/>
              <a:t>53% </a:t>
            </a:r>
            <a:r>
              <a:rPr lang="en-IE" dirty="0"/>
              <a:t>are available only to men, and 40% are available mainly to men, </a:t>
            </a:r>
            <a:r>
              <a:rPr lang="en-IE" dirty="0" smtClean="0"/>
              <a:t>just over one quarter (27%) said they welcomed for </a:t>
            </a:r>
            <a:r>
              <a:rPr lang="en-IE" dirty="0"/>
              <a:t>both men and women. 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The </a:t>
            </a:r>
            <a:r>
              <a:rPr lang="en-IE" dirty="0"/>
              <a:t>majority of sheds engage in diverse activities, but woodwork and crafts are </a:t>
            </a:r>
            <a:r>
              <a:rPr lang="en-IE" dirty="0" smtClean="0"/>
              <a:t>most popular. </a:t>
            </a:r>
          </a:p>
          <a:p>
            <a:endParaRPr lang="en-IE" sz="900" dirty="0"/>
          </a:p>
          <a:p>
            <a:r>
              <a:rPr lang="en-IE" dirty="0" smtClean="0"/>
              <a:t>Average </a:t>
            </a:r>
            <a:r>
              <a:rPr lang="en-IE" dirty="0"/>
              <a:t>number of </a:t>
            </a:r>
            <a:r>
              <a:rPr lang="en-IE" u="sng" dirty="0"/>
              <a:t>different</a:t>
            </a:r>
            <a:r>
              <a:rPr lang="en-IE" dirty="0"/>
              <a:t> participants who access </a:t>
            </a:r>
            <a:r>
              <a:rPr lang="en-IE" dirty="0" smtClean="0"/>
              <a:t>sheds each </a:t>
            </a:r>
            <a:r>
              <a:rPr lang="en-IE" dirty="0"/>
              <a:t>week is 25. </a:t>
            </a:r>
            <a:endParaRPr lang="en-IE" dirty="0" smtClean="0"/>
          </a:p>
          <a:p>
            <a:endParaRPr lang="en-IE" sz="900" dirty="0"/>
          </a:p>
          <a:p>
            <a:r>
              <a:rPr lang="en-IE" dirty="0"/>
              <a:t>Less than half (41%) of respondents belonged to sheds that were fully funded, nearly a quarter (24%) were members of sheds that were partially funded and over a third (35%) attended sheds that were underfunded. </a:t>
            </a: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Shed </a:t>
            </a:r>
            <a:r>
              <a:rPr lang="en-IE" dirty="0"/>
              <a:t>managers and co-ordinators are mainly men, but nearly a quarter </a:t>
            </a:r>
            <a:r>
              <a:rPr lang="en-IE" dirty="0" smtClean="0"/>
              <a:t>(23%) are </a:t>
            </a:r>
            <a:r>
              <a:rPr lang="en-IE" dirty="0"/>
              <a:t>managed by women. 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30751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Who </a:t>
            </a:r>
            <a:r>
              <a:rPr lang="en-GB" dirty="0">
                <a:latin typeface="Arial" pitchFamily="34" charset="0"/>
                <a:cs typeface="Arial" pitchFamily="34" charset="0"/>
              </a:rPr>
              <a:t>participates in men’s sheds?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DF8925"/>
              </a:buClr>
              <a:buNone/>
            </a:pPr>
            <a:r>
              <a:rPr lang="en-GB" dirty="0" smtClean="0">
                <a:solidFill>
                  <a:srgbClr val="000000"/>
                </a:solidFill>
              </a:rPr>
              <a:t>Age</a:t>
            </a: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70</a:t>
            </a:r>
            <a:r>
              <a:rPr lang="en-GB" dirty="0">
                <a:solidFill>
                  <a:srgbClr val="000000"/>
                </a:solidFill>
              </a:rPr>
              <a:t>% aged 50 or </a:t>
            </a:r>
            <a:r>
              <a:rPr lang="en-GB" dirty="0" smtClean="0">
                <a:solidFill>
                  <a:srgbClr val="000000"/>
                </a:solidFill>
              </a:rPr>
              <a:t>over</a:t>
            </a: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18</a:t>
            </a:r>
            <a:r>
              <a:rPr lang="en-GB" dirty="0">
                <a:solidFill>
                  <a:srgbClr val="000000"/>
                </a:solidFill>
              </a:rPr>
              <a:t>% aged 30 -49 </a:t>
            </a:r>
            <a:r>
              <a:rPr lang="en-GB" dirty="0" smtClean="0">
                <a:solidFill>
                  <a:srgbClr val="000000"/>
                </a:solidFill>
              </a:rPr>
              <a:t>years</a:t>
            </a: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10</a:t>
            </a:r>
            <a:r>
              <a:rPr lang="en-GB" dirty="0">
                <a:solidFill>
                  <a:srgbClr val="000000"/>
                </a:solidFill>
              </a:rPr>
              <a:t>% under 30 years of age</a:t>
            </a:r>
          </a:p>
          <a:p>
            <a:pPr>
              <a:buClr>
                <a:srgbClr val="DF8925"/>
              </a:buClr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Clr>
                <a:srgbClr val="DF8925"/>
              </a:buClr>
              <a:buNone/>
            </a:pPr>
            <a:r>
              <a:rPr lang="en-GB" dirty="0" smtClean="0">
                <a:solidFill>
                  <a:srgbClr val="000000"/>
                </a:solidFill>
              </a:rPr>
              <a:t>Employment</a:t>
            </a: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53</a:t>
            </a:r>
            <a:r>
              <a:rPr lang="en-GB" dirty="0">
                <a:solidFill>
                  <a:srgbClr val="000000"/>
                </a:solidFill>
              </a:rPr>
              <a:t>% are retired and in receipt of pension  </a:t>
            </a:r>
            <a:endParaRPr lang="en-GB" dirty="0" smtClean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15</a:t>
            </a:r>
            <a:r>
              <a:rPr lang="en-GB" dirty="0">
                <a:solidFill>
                  <a:srgbClr val="000000"/>
                </a:solidFill>
              </a:rPr>
              <a:t>% are </a:t>
            </a:r>
            <a:r>
              <a:rPr lang="en-GB" dirty="0" smtClean="0">
                <a:solidFill>
                  <a:srgbClr val="000000"/>
                </a:solidFill>
              </a:rPr>
              <a:t>employed</a:t>
            </a: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Almost one third are not employed and not retired.</a:t>
            </a:r>
          </a:p>
          <a:p>
            <a:pPr>
              <a:buClr>
                <a:srgbClr val="DF8925"/>
              </a:buClr>
            </a:pPr>
            <a:endParaRPr lang="en-GB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60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Who </a:t>
            </a:r>
            <a:r>
              <a:rPr lang="en-GB" dirty="0">
                <a:latin typeface="Arial" pitchFamily="34" charset="0"/>
                <a:cs typeface="Arial" pitchFamily="34" charset="0"/>
              </a:rPr>
              <a:t>participates in men’s sheds?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5536" y="1772816"/>
            <a:ext cx="842493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Education: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primary school (21%)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lower secondary (18%)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upper secondary &amp; technical (9%) 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technical qualification (20%) 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degree or above (15%)</a:t>
            </a:r>
          </a:p>
          <a:p>
            <a:pPr marL="0" lvl="1">
              <a:buClr>
                <a:srgbClr val="DF8925"/>
              </a:buClr>
            </a:pPr>
            <a:r>
              <a:rPr lang="en-GB" sz="2400" dirty="0" smtClean="0">
                <a:solidFill>
                  <a:schemeClr val="tx1"/>
                </a:solidFill>
              </a:rPr>
              <a:t>diploma or equivalent (15</a:t>
            </a:r>
            <a:r>
              <a:rPr lang="en-GB" sz="2400" dirty="0">
                <a:solidFill>
                  <a:schemeClr val="tx1"/>
                </a:solidFill>
              </a:rPr>
              <a:t>%</a:t>
            </a:r>
            <a:r>
              <a:rPr lang="en-GB" sz="2400" dirty="0" smtClean="0">
                <a:solidFill>
                  <a:schemeClr val="tx1"/>
                </a:solidFill>
              </a:rPr>
              <a:t>)</a:t>
            </a:r>
          </a:p>
          <a:p>
            <a:pPr marL="0" lvl="1">
              <a:buClr>
                <a:srgbClr val="DF8925"/>
              </a:buClr>
            </a:pPr>
            <a:endParaRPr lang="en-GB" sz="1200" dirty="0" smtClean="0">
              <a:solidFill>
                <a:schemeClr val="tx1"/>
              </a:solidFill>
            </a:endParaRPr>
          </a:p>
          <a:p>
            <a:pPr marL="886777" lvl="4">
              <a:buClr>
                <a:srgbClr val="DF8925"/>
              </a:buClr>
            </a:pPr>
            <a:r>
              <a:rPr lang="en-GB" sz="2400" dirty="0" smtClean="0">
                <a:solidFill>
                  <a:srgbClr val="000000"/>
                </a:solidFill>
              </a:rPr>
              <a:t>45% are current or former qualified tradesmen</a:t>
            </a:r>
          </a:p>
        </p:txBody>
      </p:sp>
    </p:spTree>
    <p:extLst>
      <p:ext uri="{BB962C8B-B14F-4D97-AF65-F5344CB8AC3E}">
        <p14:creationId xmlns:p14="http://schemas.microsoft.com/office/powerpoint/2010/main" xmlns="" val="8552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Reasons for participation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>
            <a:normAutofit lnSpcReduction="10000"/>
          </a:bodyPr>
          <a:lstStyle/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Primarily for male company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and </a:t>
            </a:r>
            <a:r>
              <a:rPr lang="en-GB" b="1" dirty="0" smtClean="0">
                <a:solidFill>
                  <a:srgbClr val="000000"/>
                </a:solidFill>
              </a:rPr>
              <a:t>“</a:t>
            </a:r>
            <a:r>
              <a:rPr lang="en-GB" dirty="0">
                <a:solidFill>
                  <a:srgbClr val="000000"/>
                </a:solidFill>
              </a:rPr>
              <a:t>t</a:t>
            </a:r>
            <a:r>
              <a:rPr lang="en-GB" dirty="0" smtClean="0">
                <a:solidFill>
                  <a:srgbClr val="000000"/>
                </a:solidFill>
              </a:rPr>
              <a:t>o get out of the house</a:t>
            </a:r>
            <a:r>
              <a:rPr lang="en-GB" b="1" dirty="0" smtClean="0">
                <a:solidFill>
                  <a:srgbClr val="000000"/>
                </a:solidFill>
              </a:rPr>
              <a:t>”</a:t>
            </a:r>
            <a:r>
              <a:rPr lang="en-GB" dirty="0" smtClean="0">
                <a:solidFill>
                  <a:srgbClr val="000000"/>
                </a:solidFill>
              </a:rPr>
              <a:t>: (91%).  </a:t>
            </a:r>
          </a:p>
          <a:p>
            <a:pPr>
              <a:buClr>
                <a:srgbClr val="DF8925"/>
              </a:buClr>
            </a:pPr>
            <a:endParaRPr lang="en-GB" sz="800" dirty="0" smtClean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endParaRPr lang="en-GB" sz="800" dirty="0" smtClean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/>
              <a:t>Unlike </a:t>
            </a:r>
            <a:r>
              <a:rPr lang="en-GB" dirty="0"/>
              <a:t>the shed at the bottom of the </a:t>
            </a:r>
            <a:r>
              <a:rPr lang="en-GB" dirty="0" smtClean="0"/>
              <a:t>garden, not associated </a:t>
            </a:r>
            <a:r>
              <a:rPr lang="en-GB" dirty="0"/>
              <a:t>with solitary </a:t>
            </a:r>
            <a:r>
              <a:rPr lang="en-GB" dirty="0" smtClean="0"/>
              <a:t>use.  </a:t>
            </a:r>
          </a:p>
          <a:p>
            <a:pPr>
              <a:buClr>
                <a:srgbClr val="DF8925"/>
              </a:buClr>
            </a:pPr>
            <a:endParaRPr lang="en-GB" sz="900" dirty="0"/>
          </a:p>
          <a:p>
            <a:pPr>
              <a:buClr>
                <a:srgbClr val="DF8925"/>
              </a:buClr>
            </a:pPr>
            <a:r>
              <a:rPr lang="en-GB" dirty="0" smtClean="0"/>
              <a:t>Importance of ‘doing’ -  mending</a:t>
            </a:r>
            <a:r>
              <a:rPr lang="en-GB" dirty="0"/>
              <a:t>, fixing building and repairing things in the company of other men. </a:t>
            </a:r>
            <a:endParaRPr lang="en-GB" dirty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endParaRPr lang="en-US" sz="800" dirty="0" smtClean="0"/>
          </a:p>
          <a:p>
            <a:pPr>
              <a:buClr>
                <a:srgbClr val="DF8925"/>
              </a:buClr>
            </a:pPr>
            <a:endParaRPr lang="en-US" sz="800" dirty="0" smtClean="0"/>
          </a:p>
          <a:p>
            <a:pPr>
              <a:buClr>
                <a:srgbClr val="DF8925"/>
              </a:buClr>
            </a:pPr>
            <a:r>
              <a:rPr lang="en-US" dirty="0" smtClean="0"/>
              <a:t>Many had experienced </a:t>
            </a:r>
            <a:r>
              <a:rPr lang="en-US" dirty="0"/>
              <a:t>major life</a:t>
            </a:r>
            <a:r>
              <a:rPr lang="en-US" i="1" dirty="0"/>
              <a:t> </a:t>
            </a:r>
            <a:r>
              <a:rPr lang="en-US" dirty="0" smtClean="0"/>
              <a:t>events, including:</a:t>
            </a:r>
          </a:p>
          <a:p>
            <a:pPr marL="274320" lvl="1" indent="0">
              <a:buClr>
                <a:srgbClr val="DF8925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a significant </a:t>
            </a:r>
            <a:r>
              <a:rPr lang="en-US" dirty="0"/>
              <a:t>loss (24%), a financial crisis (23</a:t>
            </a:r>
            <a:r>
              <a:rPr lang="en-US" dirty="0" smtClean="0"/>
              <a:t>%)</a:t>
            </a:r>
          </a:p>
          <a:p>
            <a:pPr marL="274320" lvl="1" indent="0">
              <a:buClr>
                <a:srgbClr val="DF8925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unemployment (</a:t>
            </a:r>
            <a:r>
              <a:rPr lang="en-US" dirty="0"/>
              <a:t>41%), and depression (23</a:t>
            </a:r>
            <a:r>
              <a:rPr lang="en-US" dirty="0" smtClean="0"/>
              <a:t>%).</a:t>
            </a:r>
          </a:p>
          <a:p>
            <a:pPr marL="0" indent="0">
              <a:buClr>
                <a:srgbClr val="DF8925"/>
              </a:buClr>
              <a:buNone/>
            </a:pPr>
            <a:endParaRPr lang="en-GB" sz="800" dirty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Majority not motivated by economic reasons, </a:t>
            </a:r>
            <a:r>
              <a:rPr lang="en-GB" dirty="0">
                <a:solidFill>
                  <a:srgbClr val="000000"/>
                </a:solidFill>
              </a:rPr>
              <a:t>but </a:t>
            </a:r>
            <a:r>
              <a:rPr lang="en-GB" dirty="0" smtClean="0">
                <a:solidFill>
                  <a:srgbClr val="000000"/>
                </a:solidFill>
              </a:rPr>
              <a:t>34% do expect </a:t>
            </a:r>
            <a:r>
              <a:rPr lang="en-GB" dirty="0">
                <a:solidFill>
                  <a:srgbClr val="000000"/>
                </a:solidFill>
              </a:rPr>
              <a:t>to get more paid </a:t>
            </a:r>
            <a:r>
              <a:rPr lang="en-GB" dirty="0" smtClean="0">
                <a:solidFill>
                  <a:srgbClr val="000000"/>
                </a:solidFill>
              </a:rPr>
              <a:t>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0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r>
              <a:rPr lang="en-IE" dirty="0" smtClean="0"/>
              <a:t>The social environment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544616"/>
          </a:xfrm>
        </p:spPr>
        <p:txBody>
          <a:bodyPr>
            <a:normAutofit fontScale="32500" lnSpcReduction="20000"/>
          </a:bodyPr>
          <a:lstStyle/>
          <a:p>
            <a:r>
              <a:rPr lang="en-US" sz="6200" dirty="0" smtClean="0"/>
              <a:t>Research confirms the importance of the social </a:t>
            </a:r>
            <a:r>
              <a:rPr lang="en-US" sz="6200" dirty="0"/>
              <a:t>environment </a:t>
            </a:r>
            <a:r>
              <a:rPr lang="en-US" sz="6200" dirty="0" smtClean="0"/>
              <a:t>on motivation </a:t>
            </a:r>
            <a:r>
              <a:rPr lang="en-US" sz="6200" dirty="0"/>
              <a:t>to learn and engagement in learning </a:t>
            </a:r>
            <a:r>
              <a:rPr lang="en-US" sz="4000" dirty="0"/>
              <a:t>(Ryan &amp; Patrick, 2001). </a:t>
            </a:r>
            <a:r>
              <a:rPr lang="en-US" sz="4000" dirty="0" smtClean="0"/>
              <a:t> 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6200" dirty="0" smtClean="0"/>
              <a:t>Same holds true of sheds.</a:t>
            </a:r>
          </a:p>
          <a:p>
            <a:pPr marL="0" indent="0">
              <a:buNone/>
            </a:pPr>
            <a:endParaRPr lang="en-US" sz="1300" dirty="0" smtClean="0"/>
          </a:p>
          <a:p>
            <a:endParaRPr lang="en-US" sz="1300" dirty="0" smtClean="0"/>
          </a:p>
          <a:p>
            <a:r>
              <a:rPr lang="en-US" sz="6200" dirty="0" smtClean="0"/>
              <a:t>The </a:t>
            </a:r>
            <a:r>
              <a:rPr lang="en-US" sz="6200" dirty="0"/>
              <a:t>importance of the shed environment </a:t>
            </a:r>
            <a:r>
              <a:rPr lang="en-US" sz="6200" dirty="0" smtClean="0"/>
              <a:t>was expressed: </a:t>
            </a:r>
          </a:p>
          <a:p>
            <a:pPr marL="548640" lvl="2" indent="0">
              <a:buNone/>
            </a:pPr>
            <a:r>
              <a:rPr lang="en-US" sz="5100" dirty="0" smtClean="0"/>
              <a:t>I </a:t>
            </a:r>
            <a:r>
              <a:rPr lang="en-US" sz="5100" dirty="0"/>
              <a:t>enjoy the social aspect” (100%), “I enjoy being able to participate when I want to” (99%), “I am doing what I really enjoy” (98%), “I have some say over how the shed is run” (91%), and </a:t>
            </a:r>
            <a:r>
              <a:rPr lang="en-US" sz="5100" dirty="0" smtClean="0"/>
              <a:t>“being </a:t>
            </a:r>
            <a:r>
              <a:rPr lang="en-US" sz="5100" dirty="0"/>
              <a:t>part of this shed helps me to learn” (95%). </a:t>
            </a:r>
            <a:endParaRPr lang="en-US" sz="5100" dirty="0" smtClean="0"/>
          </a:p>
          <a:p>
            <a:pPr lvl="1"/>
            <a:endParaRPr lang="en-US" sz="3100" dirty="0" smtClean="0"/>
          </a:p>
          <a:p>
            <a:pPr lvl="1"/>
            <a:endParaRPr lang="en-US" sz="3100" dirty="0"/>
          </a:p>
          <a:p>
            <a:r>
              <a:rPr lang="en-US" sz="6200" dirty="0" smtClean="0"/>
              <a:t>Little </a:t>
            </a:r>
            <a:r>
              <a:rPr lang="en-US" sz="6200" dirty="0"/>
              <a:t>enthusiasm for learning </a:t>
            </a:r>
            <a:r>
              <a:rPr lang="en-US" sz="6200" dirty="0" smtClean="0"/>
              <a:t>in formal </a:t>
            </a:r>
            <a:r>
              <a:rPr lang="en-US" sz="6200" dirty="0"/>
              <a:t>adult education </a:t>
            </a:r>
            <a:r>
              <a:rPr lang="en-US" sz="6200" dirty="0" smtClean="0"/>
              <a:t>settings, </a:t>
            </a:r>
            <a:r>
              <a:rPr lang="en-US" sz="6200" dirty="0"/>
              <a:t>with the shed’s small size seen as particularly important </a:t>
            </a:r>
            <a:r>
              <a:rPr lang="en-US" sz="6200" dirty="0" smtClean="0"/>
              <a:t>(</a:t>
            </a:r>
            <a:r>
              <a:rPr lang="en-US" sz="6200" dirty="0"/>
              <a:t>92%). </a:t>
            </a:r>
            <a:endParaRPr lang="en-US" sz="6200" dirty="0" smtClean="0"/>
          </a:p>
          <a:p>
            <a:endParaRPr lang="en-US" sz="3100" dirty="0"/>
          </a:p>
          <a:p>
            <a:r>
              <a:rPr lang="en-US" sz="6200" dirty="0" smtClean="0"/>
              <a:t>Social </a:t>
            </a:r>
            <a:r>
              <a:rPr lang="en-US" sz="6200" dirty="0"/>
              <a:t>relationships are important for men’s learning, with men’s shared interests and skills helping support the overall functioning of sheds. </a:t>
            </a:r>
            <a:endParaRPr lang="en-US" sz="6200" dirty="0" smtClean="0"/>
          </a:p>
          <a:p>
            <a:endParaRPr lang="en-US" sz="5500" dirty="0" smtClean="0"/>
          </a:p>
          <a:p>
            <a:r>
              <a:rPr lang="en-US" sz="6200" dirty="0" smtClean="0"/>
              <a:t>Participants felt valued</a:t>
            </a:r>
            <a:r>
              <a:rPr lang="en-US" sz="6200" dirty="0"/>
              <a:t>, knowing that their contribution mattered and that they were part of something “important</a:t>
            </a:r>
            <a:r>
              <a:rPr lang="en-US" sz="6200" dirty="0" smtClean="0"/>
              <a:t>.”</a:t>
            </a:r>
          </a:p>
          <a:p>
            <a:endParaRPr lang="en-US" sz="2500" dirty="0" smtClean="0"/>
          </a:p>
          <a:p>
            <a:endParaRPr lang="en-US" sz="1700" dirty="0" smtClean="0"/>
          </a:p>
          <a:p>
            <a:r>
              <a:rPr lang="en-IE" sz="6200" dirty="0"/>
              <a:t>Over </a:t>
            </a:r>
            <a:r>
              <a:rPr lang="en-IE" sz="6200" dirty="0" smtClean="0"/>
              <a:t>three-quarters of sheds (</a:t>
            </a:r>
            <a:r>
              <a:rPr lang="en-IE" sz="6200" dirty="0"/>
              <a:t>79%) </a:t>
            </a:r>
            <a:r>
              <a:rPr lang="en-IE" sz="6200" dirty="0" smtClean="0"/>
              <a:t>were </a:t>
            </a:r>
            <a:r>
              <a:rPr lang="en-IE" sz="6200" dirty="0"/>
              <a:t>involved in </a:t>
            </a:r>
            <a:r>
              <a:rPr lang="en-IE" sz="6200" dirty="0" smtClean="0"/>
              <a:t>voluntary activities</a:t>
            </a:r>
            <a:endParaRPr lang="en-IE" sz="6200" dirty="0"/>
          </a:p>
        </p:txBody>
      </p:sp>
    </p:spTree>
    <p:extLst>
      <p:ext uri="{BB962C8B-B14F-4D97-AF65-F5344CB8AC3E}">
        <p14:creationId xmlns:p14="http://schemas.microsoft.com/office/powerpoint/2010/main" xmlns="" val="40589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social environment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45296" y="1807669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/>
              <a:t>83% said the shed was an important source of  men’s health information. </a:t>
            </a:r>
            <a:r>
              <a:rPr lang="en-GB" dirty="0" smtClean="0"/>
              <a:t> 	Important finding given historical difficulties of getting older men to 	engage with health information to  encourage behaviour changes.</a:t>
            </a:r>
            <a:r>
              <a:rPr lang="en-IE" dirty="0" smtClean="0"/>
              <a:t> </a:t>
            </a:r>
          </a:p>
          <a:p>
            <a:pPr>
              <a:defRPr/>
            </a:pPr>
            <a:endParaRPr lang="en-IE" dirty="0" smtClean="0"/>
          </a:p>
          <a:p>
            <a:pPr>
              <a:defRPr/>
            </a:pPr>
            <a:r>
              <a:rPr lang="en-IE" dirty="0" smtClean="0"/>
              <a:t>91% said there well-being had improved. </a:t>
            </a:r>
          </a:p>
          <a:p>
            <a:pPr>
              <a:defRPr/>
            </a:pPr>
            <a:endParaRPr lang="en-IE" dirty="0"/>
          </a:p>
          <a:p>
            <a:pPr>
              <a:defRPr/>
            </a:pPr>
            <a:r>
              <a:rPr lang="en-IE" dirty="0" smtClean="0"/>
              <a:t>Nearly ¾ felt happier at home, suggesting sheds are more than </a:t>
            </a:r>
            <a:r>
              <a:rPr lang="en-GB" dirty="0" smtClean="0"/>
              <a:t>short time mood enhancer</a:t>
            </a:r>
          </a:p>
          <a:p>
            <a:pPr>
              <a:defRPr/>
            </a:pPr>
            <a:endParaRPr lang="en-IE" dirty="0"/>
          </a:p>
          <a:p>
            <a:pPr>
              <a:defRPr/>
            </a:pPr>
            <a:r>
              <a:rPr lang="en-IE" dirty="0" smtClean="0"/>
              <a:t>Shed</a:t>
            </a:r>
            <a:r>
              <a:rPr lang="en-GB" dirty="0" smtClean="0"/>
              <a:t> </a:t>
            </a:r>
            <a:r>
              <a:rPr lang="en-GB" dirty="0"/>
              <a:t>environment facilitates men to open up and talk about </a:t>
            </a:r>
            <a:r>
              <a:rPr lang="en-GB" dirty="0" smtClean="0"/>
              <a:t>health</a:t>
            </a:r>
            <a:r>
              <a:rPr lang="en-IE" dirty="0" smtClean="0"/>
              <a:t>. </a:t>
            </a:r>
          </a:p>
          <a:p>
            <a:pPr>
              <a:defRPr/>
            </a:pPr>
            <a:endParaRPr lang="en-IE" sz="800" i="1" dirty="0"/>
          </a:p>
          <a:p>
            <a:pPr algn="ctr">
              <a:defRPr/>
            </a:pPr>
            <a:r>
              <a:rPr lang="en-GB" i="1" dirty="0" smtClean="0"/>
              <a:t>“you’ll </a:t>
            </a:r>
            <a:r>
              <a:rPr lang="en-GB" i="1" dirty="0"/>
              <a:t>get a man who’ll say I’m taking a tablet, and you say I’m taking the same.  And he’ll say what are you taking it for.  </a:t>
            </a:r>
            <a:r>
              <a:rPr lang="en-GB" i="1" dirty="0" smtClean="0"/>
              <a:t>Once one starts....”</a:t>
            </a:r>
            <a:r>
              <a:rPr lang="en-GB" dirty="0" smtClean="0"/>
              <a:t> [it paves </a:t>
            </a:r>
            <a:r>
              <a:rPr lang="en-GB" dirty="0"/>
              <a:t>the way for sensitive </a:t>
            </a:r>
            <a:r>
              <a:rPr lang="en-GB" dirty="0" smtClean="0"/>
              <a:t>conversations].</a:t>
            </a: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This is really </a:t>
            </a:r>
            <a:r>
              <a:rPr lang="en-GB" dirty="0"/>
              <a:t>important because many of these men would not otherwise have talked to anyone about these issues</a:t>
            </a:r>
            <a:r>
              <a:rPr lang="en-IE" dirty="0"/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2895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Motivation and persistence in learning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40000" lnSpcReduction="20000"/>
          </a:bodyPr>
          <a:lstStyle/>
          <a:p>
            <a:pPr>
              <a:buClr>
                <a:srgbClr val="DF8925"/>
              </a:buClr>
            </a:pPr>
            <a:r>
              <a:rPr lang="en-GB" sz="5000" dirty="0"/>
              <a:t>Few </a:t>
            </a:r>
            <a:r>
              <a:rPr lang="en-GB" sz="5000" dirty="0" smtClean="0"/>
              <a:t>participants reported </a:t>
            </a:r>
            <a:r>
              <a:rPr lang="en-GB" sz="5000" dirty="0"/>
              <a:t>having a positive </a:t>
            </a:r>
            <a:r>
              <a:rPr lang="en-GB" sz="5000" dirty="0" smtClean="0"/>
              <a:t>experience at school </a:t>
            </a:r>
          </a:p>
          <a:p>
            <a:pPr>
              <a:buClr>
                <a:srgbClr val="DF8925"/>
              </a:buClr>
            </a:pPr>
            <a:endParaRPr lang="en-GB" sz="2000" dirty="0"/>
          </a:p>
          <a:p>
            <a:pPr>
              <a:buClr>
                <a:srgbClr val="DF8925"/>
              </a:buClr>
            </a:pPr>
            <a:r>
              <a:rPr lang="en-GB" sz="5000" dirty="0" smtClean="0"/>
              <a:t>But most (75%)  were engaged </a:t>
            </a:r>
            <a:r>
              <a:rPr lang="en-GB" sz="5000" dirty="0"/>
              <a:t>in learning activities in </a:t>
            </a:r>
            <a:r>
              <a:rPr lang="en-GB" sz="5000" dirty="0" smtClean="0"/>
              <a:t>sheds and </a:t>
            </a:r>
            <a:r>
              <a:rPr lang="en-GB" sz="5000" dirty="0"/>
              <a:t>eager to access </a:t>
            </a:r>
            <a:r>
              <a:rPr lang="en-US" sz="5000" dirty="0"/>
              <a:t>“more learning in sheds” (97</a:t>
            </a:r>
            <a:r>
              <a:rPr lang="en-US" sz="5000" dirty="0" smtClean="0"/>
              <a:t>%)</a:t>
            </a:r>
          </a:p>
          <a:p>
            <a:pPr lvl="0">
              <a:buClr>
                <a:srgbClr val="DF8925"/>
              </a:buClr>
            </a:pPr>
            <a:endParaRPr lang="en-GB" sz="1800" dirty="0" smtClean="0"/>
          </a:p>
          <a:p>
            <a:pPr lvl="0">
              <a:buClr>
                <a:srgbClr val="DF8925"/>
              </a:buClr>
            </a:pPr>
            <a:endParaRPr lang="en-GB" sz="2000" dirty="0" smtClean="0"/>
          </a:p>
          <a:p>
            <a:pPr lvl="0">
              <a:buClr>
                <a:srgbClr val="DF8925"/>
              </a:buClr>
            </a:pPr>
            <a:r>
              <a:rPr lang="en-GB" sz="5000" dirty="0" smtClean="0"/>
              <a:t>Significant finding given </a:t>
            </a:r>
            <a:r>
              <a:rPr lang="en-GB" sz="5000" dirty="0"/>
              <a:t>what we know about the entrenched </a:t>
            </a:r>
            <a:r>
              <a:rPr lang="en-GB" sz="5000" dirty="0" smtClean="0"/>
              <a:t>attitudes of older </a:t>
            </a:r>
            <a:r>
              <a:rPr lang="en-GB" sz="5000" dirty="0"/>
              <a:t>men </a:t>
            </a:r>
            <a:r>
              <a:rPr lang="en-GB" sz="5000" dirty="0" smtClean="0"/>
              <a:t>towards </a:t>
            </a:r>
            <a:r>
              <a:rPr lang="en-GB" sz="5000" dirty="0"/>
              <a:t>learning</a:t>
            </a:r>
            <a:r>
              <a:rPr lang="en-GB" sz="1800" dirty="0"/>
              <a:t>. </a:t>
            </a:r>
            <a:endParaRPr lang="en-GB" sz="2000" dirty="0" smtClean="0">
              <a:solidFill>
                <a:schemeClr val="tx1"/>
              </a:solidFill>
            </a:endParaRPr>
          </a:p>
          <a:p>
            <a:pPr>
              <a:buClr>
                <a:srgbClr val="DF8925"/>
              </a:buClr>
            </a:pPr>
            <a:endParaRPr lang="en-GB" sz="2000" dirty="0">
              <a:solidFill>
                <a:schemeClr val="tx1"/>
              </a:solidFill>
            </a:endParaRPr>
          </a:p>
          <a:p>
            <a:r>
              <a:rPr lang="en-US" sz="5000" dirty="0" smtClean="0"/>
              <a:t>Motivated by opportunity to take </a:t>
            </a:r>
            <a:r>
              <a:rPr lang="en-US" sz="5000" dirty="0"/>
              <a:t>part in meaningful activities </a:t>
            </a:r>
            <a:r>
              <a:rPr lang="en-US" sz="5000" dirty="0" smtClean="0"/>
              <a:t>to </a:t>
            </a:r>
            <a:r>
              <a:rPr lang="en-US" sz="5000" dirty="0"/>
              <a:t>“improve skills” (94</a:t>
            </a:r>
            <a:r>
              <a:rPr lang="en-US" sz="5000" dirty="0" smtClean="0"/>
              <a:t>%) and to peer support</a:t>
            </a:r>
            <a:r>
              <a:rPr lang="en-US" sz="5000" dirty="0"/>
              <a:t>. </a:t>
            </a:r>
            <a:endParaRPr lang="en-US" sz="1700" dirty="0" smtClean="0"/>
          </a:p>
          <a:p>
            <a:endParaRPr lang="en-US" sz="2000" dirty="0"/>
          </a:p>
          <a:p>
            <a:r>
              <a:rPr lang="en-US" sz="5000" dirty="0" smtClean="0"/>
              <a:t>Expressed </a:t>
            </a:r>
            <a:r>
              <a:rPr lang="en-US" sz="5000" dirty="0"/>
              <a:t>as a need “to get out of the house” (95%), “to be with other men” (95%), and a preference for “hands-on learning” (71%) as opposed to “learning in classroom situations” (29%). </a:t>
            </a:r>
            <a:endParaRPr lang="en-US" sz="5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5000" dirty="0" smtClean="0"/>
              <a:t>The </a:t>
            </a:r>
            <a:r>
              <a:rPr lang="en-US" sz="5000" dirty="0"/>
              <a:t>importance of peer relationships and men’s </a:t>
            </a:r>
            <a:r>
              <a:rPr lang="en-US" sz="5000" dirty="0" smtClean="0"/>
              <a:t>sensitivity:</a:t>
            </a:r>
          </a:p>
          <a:p>
            <a:endParaRPr lang="en-IE" sz="2000" dirty="0"/>
          </a:p>
          <a:p>
            <a:pPr marL="0" indent="0" algn="ctr">
              <a:buNone/>
            </a:pPr>
            <a:r>
              <a:rPr lang="en-US" sz="3800" i="1" dirty="0" smtClean="0"/>
              <a:t>“I </a:t>
            </a:r>
            <a:r>
              <a:rPr lang="en-US" sz="3800" i="1" dirty="0"/>
              <a:t>got diagnosed with a health condition . . . so I told </a:t>
            </a:r>
            <a:r>
              <a:rPr lang="en-US" sz="3800" i="1" dirty="0" smtClean="0"/>
              <a:t>them [the </a:t>
            </a:r>
            <a:r>
              <a:rPr lang="en-US" sz="3800" i="1" dirty="0"/>
              <a:t>men] individually and I found people very helpful and without being intrusive they look out for me, but at the same time they don’t go overboard or aren’t overbearing. I found it easy to tell </a:t>
            </a:r>
            <a:r>
              <a:rPr lang="en-US" sz="3800" i="1" dirty="0" smtClean="0"/>
              <a:t>them, </a:t>
            </a:r>
            <a:r>
              <a:rPr lang="en-US" sz="3800" i="1" dirty="0"/>
              <a:t>but I found it hard to reach the stage where I could tell them and I hope I didn’t over-tell it</a:t>
            </a:r>
            <a:r>
              <a:rPr lang="en-US" sz="3800" i="1" dirty="0" smtClean="0"/>
              <a:t>.”</a:t>
            </a:r>
            <a:endParaRPr lang="en-IE" sz="3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73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Noncognitive</a:t>
            </a:r>
            <a:r>
              <a:rPr lang="en-US" dirty="0"/>
              <a:t> </a:t>
            </a:r>
            <a:r>
              <a:rPr lang="en-US" dirty="0" smtClean="0"/>
              <a:t>attributes </a:t>
            </a:r>
            <a:r>
              <a:rPr lang="en-US" dirty="0"/>
              <a:t>and </a:t>
            </a:r>
            <a:r>
              <a:rPr lang="en-US" dirty="0" smtClean="0"/>
              <a:t>learning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3200" dirty="0" smtClean="0"/>
          </a:p>
          <a:p>
            <a:r>
              <a:rPr lang="en-US" sz="3200" dirty="0" err="1" smtClean="0"/>
              <a:t>Noncognitive</a:t>
            </a:r>
            <a:r>
              <a:rPr lang="en-US" sz="3200" dirty="0" smtClean="0"/>
              <a:t> attributes – attitudes, </a:t>
            </a:r>
            <a:r>
              <a:rPr lang="en-US" sz="3200" dirty="0" err="1" smtClean="0"/>
              <a:t>behaviours</a:t>
            </a:r>
            <a:r>
              <a:rPr lang="en-US" sz="3200" dirty="0"/>
              <a:t>, and learning </a:t>
            </a:r>
            <a:r>
              <a:rPr lang="en-US" sz="3200" dirty="0" smtClean="0"/>
              <a:t>strategies – are </a:t>
            </a:r>
            <a:r>
              <a:rPr lang="en-US" sz="3100" dirty="0" smtClean="0"/>
              <a:t>important for </a:t>
            </a:r>
            <a:r>
              <a:rPr lang="en-US" sz="3100" dirty="0"/>
              <a:t>learning outcomes </a:t>
            </a:r>
            <a:r>
              <a:rPr lang="en-US" sz="2600" dirty="0"/>
              <a:t>(</a:t>
            </a:r>
            <a:r>
              <a:rPr lang="en-US" sz="2600" dirty="0" err="1"/>
              <a:t>Gutman</a:t>
            </a:r>
            <a:r>
              <a:rPr lang="en-US" sz="2600" dirty="0"/>
              <a:t> &amp; </a:t>
            </a:r>
            <a:r>
              <a:rPr lang="en-US" sz="2600" dirty="0" err="1"/>
              <a:t>Schoon</a:t>
            </a:r>
            <a:r>
              <a:rPr lang="en-US" sz="2600" dirty="0"/>
              <a:t>, 2013; Heckman &amp; Rubinstein, 2001). </a:t>
            </a:r>
            <a:endParaRPr lang="en-US" sz="2600" dirty="0" smtClean="0"/>
          </a:p>
          <a:p>
            <a:endParaRPr lang="en-US" sz="3100" dirty="0"/>
          </a:p>
          <a:p>
            <a:r>
              <a:rPr lang="en-US" sz="3100" dirty="0" smtClean="0"/>
              <a:t>Students </a:t>
            </a:r>
            <a:r>
              <a:rPr lang="en-US" sz="3100" dirty="0"/>
              <a:t>who are motivated have positive beliefs in their capabilities and feel a sense of belonging to their class or other desired social group</a:t>
            </a:r>
            <a:r>
              <a:rPr lang="en-US" sz="3100" i="1" dirty="0"/>
              <a:t> </a:t>
            </a:r>
            <a:r>
              <a:rPr lang="en-US" sz="2600" dirty="0"/>
              <a:t>(Ryan &amp; Patrick, 2001). </a:t>
            </a:r>
            <a:endParaRPr lang="en-US" sz="2600" dirty="0" smtClean="0"/>
          </a:p>
          <a:p>
            <a:endParaRPr lang="en-US" sz="3100" dirty="0"/>
          </a:p>
          <a:p>
            <a:r>
              <a:rPr lang="en-US" sz="3100" dirty="0"/>
              <a:t>M</a:t>
            </a:r>
            <a:r>
              <a:rPr lang="en-US" sz="3100" dirty="0" smtClean="0"/>
              <a:t>ore </a:t>
            </a:r>
            <a:r>
              <a:rPr lang="en-US" sz="3100" dirty="0"/>
              <a:t>likely to be high achievers </a:t>
            </a:r>
            <a:r>
              <a:rPr lang="en-US" sz="2600" dirty="0" smtClean="0"/>
              <a:t>(</a:t>
            </a:r>
            <a:r>
              <a:rPr lang="en-US" sz="2600" dirty="0" err="1"/>
              <a:t>McCoach</a:t>
            </a:r>
            <a:r>
              <a:rPr lang="en-US" sz="2600" dirty="0"/>
              <a:t> &amp; </a:t>
            </a:r>
            <a:r>
              <a:rPr lang="en-US" sz="2600" dirty="0" err="1"/>
              <a:t>Siegle</a:t>
            </a:r>
            <a:r>
              <a:rPr lang="en-US" sz="2600" dirty="0"/>
              <a:t>, 2001; </a:t>
            </a:r>
            <a:r>
              <a:rPr lang="en-US" sz="2600" dirty="0" err="1"/>
              <a:t>Pintrich</a:t>
            </a:r>
            <a:r>
              <a:rPr lang="en-US" sz="2600" dirty="0"/>
              <a:t>, 2003). </a:t>
            </a:r>
            <a:endParaRPr lang="en-US" sz="2600" dirty="0" smtClean="0"/>
          </a:p>
          <a:p>
            <a:endParaRPr lang="en-US" sz="3100" dirty="0"/>
          </a:p>
          <a:p>
            <a:r>
              <a:rPr lang="en-US" sz="3100" dirty="0" smtClean="0"/>
              <a:t>Similarly, older </a:t>
            </a:r>
            <a:r>
              <a:rPr lang="en-US" sz="3100" dirty="0"/>
              <a:t>learners </a:t>
            </a:r>
            <a:r>
              <a:rPr lang="en-US" sz="3100" dirty="0" smtClean="0"/>
              <a:t>must </a:t>
            </a:r>
            <a:r>
              <a:rPr lang="en-US" sz="3100" dirty="0"/>
              <a:t>be motivated to participate in </a:t>
            </a:r>
            <a:r>
              <a:rPr lang="en-US" sz="3100" dirty="0" smtClean="0"/>
              <a:t>learning, </a:t>
            </a:r>
            <a:r>
              <a:rPr lang="en-US" sz="3100" dirty="0"/>
              <a:t>and </a:t>
            </a:r>
            <a:r>
              <a:rPr lang="en-US" sz="3100" dirty="0" smtClean="0"/>
              <a:t>maintain motivation </a:t>
            </a:r>
            <a:r>
              <a:rPr lang="en-US" sz="3100" dirty="0"/>
              <a:t>over time </a:t>
            </a:r>
            <a:r>
              <a:rPr lang="en-US" sz="3100" dirty="0" smtClean="0"/>
              <a:t>to </a:t>
            </a:r>
            <a:r>
              <a:rPr lang="en-US" sz="3100" dirty="0"/>
              <a:t>persist</a:t>
            </a:r>
            <a:r>
              <a:rPr lang="en-US" sz="3100" i="1" dirty="0"/>
              <a:t> </a:t>
            </a:r>
            <a:r>
              <a:rPr lang="en-US" sz="3100" dirty="0"/>
              <a:t>until </a:t>
            </a:r>
            <a:r>
              <a:rPr lang="en-US" sz="3100" dirty="0" smtClean="0"/>
              <a:t>activity </a:t>
            </a:r>
            <a:r>
              <a:rPr lang="en-US" sz="3100" dirty="0"/>
              <a:t>is completed</a:t>
            </a:r>
            <a:r>
              <a:rPr lang="en-US" sz="3100" i="1" dirty="0"/>
              <a:t> </a:t>
            </a:r>
            <a:r>
              <a:rPr lang="en-US" sz="2600" dirty="0"/>
              <a:t>(McGivney, 2004b). </a:t>
            </a:r>
            <a:endParaRPr lang="en-US" sz="2600" dirty="0" smtClean="0"/>
          </a:p>
          <a:p>
            <a:endParaRPr lang="en-US" sz="3100" i="1" dirty="0"/>
          </a:p>
          <a:p>
            <a:r>
              <a:rPr lang="en-US" sz="3100" dirty="0" smtClean="0"/>
              <a:t>As </a:t>
            </a:r>
            <a:r>
              <a:rPr lang="en-US" sz="3100" dirty="0"/>
              <a:t>this study demonstrates, for this to happen</a:t>
            </a:r>
            <a:r>
              <a:rPr lang="en-US" sz="3100" i="1" dirty="0"/>
              <a:t>, </a:t>
            </a:r>
            <a:r>
              <a:rPr lang="en-US" sz="3100" dirty="0"/>
              <a:t>learning activities must be meaningful.</a:t>
            </a:r>
            <a:endParaRPr lang="en-IE" sz="31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9343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7128792"/>
          </a:xfrm>
        </p:spPr>
        <p:txBody>
          <a:bodyPr>
            <a:noAutofit/>
          </a:bodyPr>
          <a:lstStyle/>
          <a:p>
            <a:r>
              <a:rPr lang="en-US" sz="2000" dirty="0" smtClean="0"/>
              <a:t>Men’s </a:t>
            </a:r>
            <a:r>
              <a:rPr lang="en-US" sz="2000" dirty="0"/>
              <a:t>sheds </a:t>
            </a:r>
            <a:r>
              <a:rPr lang="en-US" sz="2000" dirty="0" smtClean="0"/>
              <a:t>predominately </a:t>
            </a:r>
            <a:r>
              <a:rPr lang="en-US" sz="2000" dirty="0"/>
              <a:t>used by older men who are recently retired or have lost their jobs.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They </a:t>
            </a:r>
            <a:r>
              <a:rPr lang="en-US" sz="2000" dirty="0"/>
              <a:t>come to sheds </a:t>
            </a:r>
            <a:r>
              <a:rPr lang="en-US" sz="2000" dirty="0" smtClean="0"/>
              <a:t>to </a:t>
            </a:r>
            <a:r>
              <a:rPr lang="en-US" sz="2000" dirty="0"/>
              <a:t>get out of the house, doing meaningful voluntary work in the company of other men.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Within </a:t>
            </a:r>
            <a:r>
              <a:rPr lang="en-US" sz="2000" dirty="0"/>
              <a:t>sheds, they readily engage in a wide range of hands-on learning activities and are eager to carry on learning.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Previous hard-to-reach to engage in learning, so what is different about men’s sheds?</a:t>
            </a:r>
            <a:endParaRPr lang="en-IE" sz="2000" dirty="0"/>
          </a:p>
          <a:p>
            <a:endParaRPr lang="en-US" sz="2000" dirty="0" smtClean="0"/>
          </a:p>
          <a:p>
            <a:r>
              <a:rPr lang="en-US" sz="2000" dirty="0" smtClean="0"/>
              <a:t>Male </a:t>
            </a:r>
            <a:r>
              <a:rPr lang="en-US" sz="2000" dirty="0"/>
              <a:t>learning space </a:t>
            </a:r>
            <a:r>
              <a:rPr lang="en-US" sz="2000" dirty="0" smtClean="0"/>
              <a:t>important. No </a:t>
            </a:r>
            <a:r>
              <a:rPr lang="en-US" sz="2000" dirty="0"/>
              <a:t>sheds </a:t>
            </a:r>
            <a:r>
              <a:rPr lang="en-US" sz="2000" dirty="0" smtClean="0"/>
              <a:t>had women members! </a:t>
            </a:r>
          </a:p>
          <a:p>
            <a:endParaRPr lang="en-US" sz="2000" dirty="0" smtClean="0"/>
          </a:p>
          <a:p>
            <a:pPr>
              <a:buClr>
                <a:srgbClr val="DF8925"/>
              </a:buClr>
            </a:pPr>
            <a:endParaRPr lang="en-IE" sz="2000" dirty="0" smtClean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603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22176"/>
            <a:ext cx="8229600" cy="990600"/>
          </a:xfrm>
        </p:spPr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F8925"/>
              </a:buClr>
            </a:pPr>
            <a:endParaRPr lang="en-GB" dirty="0"/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467544" y="1268760"/>
            <a:ext cx="849694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Older </a:t>
            </a:r>
            <a:r>
              <a:rPr lang="en-US" dirty="0"/>
              <a:t>men have limited experiences </a:t>
            </a:r>
            <a:r>
              <a:rPr lang="en-US" dirty="0" smtClean="0"/>
              <a:t>of </a:t>
            </a:r>
            <a:r>
              <a:rPr lang="en-US" dirty="0"/>
              <a:t>socializing in community </a:t>
            </a:r>
            <a:r>
              <a:rPr lang="en-US" dirty="0" smtClean="0"/>
              <a:t>groups, not </a:t>
            </a:r>
            <a:r>
              <a:rPr lang="en-US" dirty="0"/>
              <a:t>surprising </a:t>
            </a:r>
            <a:r>
              <a:rPr lang="en-US" dirty="0" smtClean="0"/>
              <a:t>they are more </a:t>
            </a:r>
            <a:r>
              <a:rPr lang="en-US" dirty="0"/>
              <a:t>comfortable </a:t>
            </a:r>
            <a:r>
              <a:rPr lang="en-US" dirty="0" smtClean="0"/>
              <a:t>with people of similar </a:t>
            </a:r>
            <a:r>
              <a:rPr lang="en-US" dirty="0"/>
              <a:t>age </a:t>
            </a:r>
            <a:r>
              <a:rPr lang="en-US" dirty="0" smtClean="0"/>
              <a:t>and gender</a:t>
            </a:r>
            <a:r>
              <a:rPr lang="en-US" dirty="0"/>
              <a:t>. </a:t>
            </a:r>
            <a:endParaRPr lang="en-US" dirty="0" smtClean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dirty="0"/>
              <a:t>G</a:t>
            </a:r>
            <a:r>
              <a:rPr lang="en-US" dirty="0" smtClean="0"/>
              <a:t>ender-matched </a:t>
            </a:r>
            <a:r>
              <a:rPr lang="en-US" dirty="0"/>
              <a:t>peer groups allows for easier </a:t>
            </a:r>
            <a:r>
              <a:rPr lang="en-US" dirty="0" smtClean="0"/>
              <a:t>bonding </a:t>
            </a:r>
            <a:r>
              <a:rPr lang="en-US" dirty="0"/>
              <a:t>and </a:t>
            </a:r>
            <a:r>
              <a:rPr lang="en-US" dirty="0" smtClean="0"/>
              <a:t>peer </a:t>
            </a:r>
            <a:r>
              <a:rPr lang="en-US" dirty="0"/>
              <a:t>social networks </a:t>
            </a:r>
            <a:r>
              <a:rPr lang="en-US" dirty="0" smtClean="0"/>
              <a:t>– can help </a:t>
            </a:r>
            <a:r>
              <a:rPr lang="en-US" dirty="0"/>
              <a:t>older men with the difficult life events </a:t>
            </a:r>
            <a:r>
              <a:rPr lang="en-US" dirty="0" smtClean="0"/>
              <a:t>e.g. transition </a:t>
            </a:r>
            <a:r>
              <a:rPr lang="en-US" dirty="0"/>
              <a:t>from paid work to retirement.</a:t>
            </a:r>
            <a:endParaRPr lang="en-US" dirty="0" smtClean="0"/>
          </a:p>
          <a:p>
            <a:endParaRPr lang="en-US" sz="800" dirty="0"/>
          </a:p>
          <a:p>
            <a:r>
              <a:rPr lang="en-US" dirty="0"/>
              <a:t>Older men’s lives and experiences post-work largely ignored in the </a:t>
            </a:r>
            <a:r>
              <a:rPr lang="en-US" dirty="0" smtClean="0"/>
              <a:t>literature</a:t>
            </a:r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dirty="0" smtClean="0"/>
              <a:t>Much attention given to young men and negative working-class masculinity - discourses focus </a:t>
            </a:r>
            <a:r>
              <a:rPr lang="en-US" dirty="0"/>
              <a:t>on male </a:t>
            </a:r>
            <a:r>
              <a:rPr lang="en-US" dirty="0" smtClean="0"/>
              <a:t>pathologies </a:t>
            </a:r>
            <a:r>
              <a:rPr lang="en-US" dirty="0"/>
              <a:t>and conceptualize men as not interested in their </a:t>
            </a:r>
            <a:r>
              <a:rPr lang="en-US" dirty="0" smtClean="0"/>
              <a:t>health</a:t>
            </a:r>
            <a:r>
              <a:rPr lang="en-US" sz="2000" dirty="0" smtClean="0"/>
              <a:t>. </a:t>
            </a:r>
            <a:endParaRPr lang="en-IE" sz="2000" dirty="0"/>
          </a:p>
          <a:p>
            <a:endParaRPr lang="en-US" sz="800" dirty="0" smtClean="0"/>
          </a:p>
          <a:p>
            <a:r>
              <a:rPr lang="en-US" dirty="0" smtClean="0"/>
              <a:t>Men’s </a:t>
            </a:r>
            <a:r>
              <a:rPr lang="en-US" dirty="0"/>
              <a:t>sheds have important implications for our understanding of masculinity in later life. 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dirty="0" smtClean="0"/>
              <a:t>Within sheds, men are accessing </a:t>
            </a:r>
            <a:r>
              <a:rPr lang="en-US" dirty="0"/>
              <a:t>health </a:t>
            </a:r>
            <a:r>
              <a:rPr lang="en-US" dirty="0" smtClean="0"/>
              <a:t>information. </a:t>
            </a:r>
          </a:p>
          <a:p>
            <a:endParaRPr lang="en-US" sz="800" dirty="0"/>
          </a:p>
          <a:p>
            <a:r>
              <a:rPr lang="en-US" dirty="0" smtClean="0"/>
              <a:t>Have important personal conversations.  </a:t>
            </a:r>
          </a:p>
          <a:p>
            <a:endParaRPr lang="en-US" sz="800" dirty="0"/>
          </a:p>
          <a:p>
            <a:r>
              <a:rPr lang="en-US" dirty="0" smtClean="0"/>
              <a:t>Men’s </a:t>
            </a:r>
            <a:r>
              <a:rPr lang="en-US" dirty="0"/>
              <a:t>sensitivity is revealed as they actively engage in constructing masculine </a:t>
            </a:r>
            <a:r>
              <a:rPr lang="en-US" dirty="0" err="1" smtClean="0"/>
              <a:t>behaviours</a:t>
            </a:r>
            <a:r>
              <a:rPr lang="en-US" dirty="0" smtClean="0"/>
              <a:t> </a:t>
            </a:r>
            <a:r>
              <a:rPr lang="en-US" dirty="0"/>
              <a:t>and identities for later life</a:t>
            </a:r>
            <a:r>
              <a:rPr lang="en-US" dirty="0" smtClean="0"/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60931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IE" dirty="0" smtClean="0"/>
              <a:t>Contextual background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616624"/>
          </a:xfrm>
        </p:spPr>
        <p:txBody>
          <a:bodyPr>
            <a:normAutofit fontScale="25000" lnSpcReduction="20000"/>
          </a:bodyPr>
          <a:lstStyle/>
          <a:p>
            <a:endParaRPr lang="en-IE" dirty="0"/>
          </a:p>
          <a:p>
            <a:r>
              <a:rPr lang="en-IE" sz="9600" dirty="0"/>
              <a:t>People are living longer than ever </a:t>
            </a:r>
            <a:r>
              <a:rPr lang="en-IE" sz="9600" dirty="0" smtClean="0"/>
              <a:t>before.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sz="9600" dirty="0" smtClean="0"/>
              <a:t>In </a:t>
            </a:r>
            <a:r>
              <a:rPr lang="en-IE" sz="9600" dirty="0"/>
              <a:t>some countries, </a:t>
            </a:r>
            <a:r>
              <a:rPr lang="en-IE" sz="9600" dirty="0" smtClean="0"/>
              <a:t>people </a:t>
            </a:r>
            <a:r>
              <a:rPr lang="en-IE" sz="9600" dirty="0"/>
              <a:t>above state pension age </a:t>
            </a:r>
            <a:r>
              <a:rPr lang="en-IE" sz="9600" dirty="0" smtClean="0"/>
              <a:t>exceed </a:t>
            </a:r>
            <a:r>
              <a:rPr lang="en-IE" sz="9600" dirty="0"/>
              <a:t>those under 16 </a:t>
            </a:r>
            <a:endParaRPr lang="en-IE" sz="9600" dirty="0" smtClean="0"/>
          </a:p>
          <a:p>
            <a:endParaRPr lang="en-IE" sz="3200" dirty="0" smtClean="0"/>
          </a:p>
          <a:p>
            <a:endParaRPr lang="en-IE" dirty="0" smtClean="0"/>
          </a:p>
          <a:p>
            <a:r>
              <a:rPr lang="en-IE" sz="9600" dirty="0" smtClean="0"/>
              <a:t>Women </a:t>
            </a:r>
            <a:r>
              <a:rPr lang="en-IE" sz="9600" dirty="0"/>
              <a:t>outlive men, sometimes by a margin of 10 </a:t>
            </a:r>
            <a:r>
              <a:rPr lang="en-IE" sz="9600" dirty="0" smtClean="0"/>
              <a:t>years 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sz="9600" dirty="0" smtClean="0"/>
              <a:t>Gender </a:t>
            </a:r>
            <a:r>
              <a:rPr lang="en-IE" sz="9600" dirty="0"/>
              <a:t>gap </a:t>
            </a:r>
            <a:r>
              <a:rPr lang="en-IE" sz="9600" dirty="0" smtClean="0"/>
              <a:t>most </a:t>
            </a:r>
            <a:r>
              <a:rPr lang="en-IE" sz="9600" dirty="0"/>
              <a:t>pronounced in those who live </a:t>
            </a:r>
            <a:r>
              <a:rPr lang="en-IE" sz="9600" dirty="0" smtClean="0"/>
              <a:t>100+ years. </a:t>
            </a:r>
            <a:endParaRPr lang="en-IE" sz="3200" dirty="0" smtClean="0"/>
          </a:p>
          <a:p>
            <a:endParaRPr lang="en-IE" dirty="0" smtClean="0"/>
          </a:p>
          <a:p>
            <a:r>
              <a:rPr lang="en-IE" sz="9600" dirty="0" smtClean="0"/>
              <a:t>Centenarians worldwide - 9 : 1 are women. </a:t>
            </a:r>
          </a:p>
          <a:p>
            <a:r>
              <a:rPr lang="en-IE" sz="3200" dirty="0" smtClean="0"/>
              <a:t> </a:t>
            </a:r>
          </a:p>
          <a:p>
            <a:r>
              <a:rPr lang="en-IE" sz="9600" dirty="0" smtClean="0"/>
              <a:t>Centenarians Ireland - 352 out of 402 are </a:t>
            </a:r>
            <a:r>
              <a:rPr lang="en-IE" sz="9600" dirty="0"/>
              <a:t>women </a:t>
            </a:r>
            <a:r>
              <a:rPr lang="en-IE" sz="7200" dirty="0"/>
              <a:t>(</a:t>
            </a:r>
            <a:r>
              <a:rPr lang="en-IE" sz="6400" dirty="0"/>
              <a:t>DSP, 2015) </a:t>
            </a:r>
            <a:endParaRPr lang="en-IE" sz="6400" dirty="0" smtClean="0"/>
          </a:p>
          <a:p>
            <a:endParaRPr lang="en-IE" sz="3200" dirty="0" smtClean="0"/>
          </a:p>
          <a:p>
            <a:endParaRPr lang="en-IE" dirty="0"/>
          </a:p>
          <a:p>
            <a:r>
              <a:rPr lang="en-IE" sz="9600" dirty="0" smtClean="0"/>
              <a:t>Reasons for </a:t>
            </a:r>
            <a:r>
              <a:rPr lang="en-IE" sz="9600" dirty="0"/>
              <a:t>gender gap are in part biological </a:t>
            </a:r>
            <a:r>
              <a:rPr lang="en-IE" sz="6400" dirty="0" smtClean="0"/>
              <a:t>(Newman </a:t>
            </a:r>
            <a:r>
              <a:rPr lang="en-IE" sz="6400" dirty="0"/>
              <a:t>&amp; Brach 2001</a:t>
            </a:r>
            <a:r>
              <a:rPr lang="en-IE" sz="6400" dirty="0" smtClean="0"/>
              <a:t>).</a:t>
            </a:r>
          </a:p>
          <a:p>
            <a:endParaRPr lang="en-IE" sz="3200" dirty="0" smtClean="0"/>
          </a:p>
          <a:p>
            <a:pPr marL="0" indent="0">
              <a:buNone/>
            </a:pPr>
            <a:endParaRPr lang="en-IE" dirty="0" smtClean="0"/>
          </a:p>
          <a:p>
            <a:r>
              <a:rPr lang="en-IE" sz="9600" dirty="0" smtClean="0"/>
              <a:t>Does not necessarily mean a healthier life –more men die with disease,  more women live with disease</a:t>
            </a:r>
          </a:p>
          <a:p>
            <a:pPr marL="0" indent="0">
              <a:buNone/>
            </a:pPr>
            <a:endParaRPr lang="en-IE" sz="3200" dirty="0" smtClean="0"/>
          </a:p>
          <a:p>
            <a:r>
              <a:rPr lang="en-IE" sz="9600" dirty="0" smtClean="0"/>
              <a:t>But variation in life expectancy—83 </a:t>
            </a:r>
            <a:r>
              <a:rPr lang="en-IE" sz="9600" dirty="0"/>
              <a:t>for </a:t>
            </a:r>
            <a:r>
              <a:rPr lang="en-IE" sz="9600" dirty="0" smtClean="0"/>
              <a:t>women, </a:t>
            </a:r>
            <a:r>
              <a:rPr lang="en-IE" sz="9600" dirty="0"/>
              <a:t>78 for </a:t>
            </a:r>
            <a:r>
              <a:rPr lang="en-IE" sz="9600" dirty="0" smtClean="0"/>
              <a:t>men—is mostly attributable </a:t>
            </a:r>
            <a:r>
              <a:rPr lang="en-IE" sz="9600" dirty="0"/>
              <a:t>to </a:t>
            </a:r>
            <a:r>
              <a:rPr lang="en-IE" sz="9600" dirty="0" smtClean="0"/>
              <a:t>social, structural &amp;environmental factors. </a:t>
            </a:r>
            <a:endParaRPr lang="en-IE" sz="9600" dirty="0"/>
          </a:p>
          <a:p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17334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Concluding remarks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/>
              <a:t>Transition and change are an inevitable part of human </a:t>
            </a:r>
            <a:r>
              <a:rPr lang="en-US" sz="2900" dirty="0" smtClean="0"/>
              <a:t>lives</a:t>
            </a:r>
          </a:p>
          <a:p>
            <a:endParaRPr lang="en-US" sz="1300" dirty="0" smtClean="0"/>
          </a:p>
          <a:p>
            <a:r>
              <a:rPr lang="en-US" sz="2900" dirty="0" smtClean="0"/>
              <a:t>Older men adhere </a:t>
            </a:r>
            <a:r>
              <a:rPr lang="en-US" sz="2900" dirty="0"/>
              <a:t>to traditional notions of gender that </a:t>
            </a:r>
            <a:r>
              <a:rPr lang="en-US" sz="2900" dirty="0" smtClean="0"/>
              <a:t>emphasize independence </a:t>
            </a:r>
            <a:r>
              <a:rPr lang="en-US" sz="2900" dirty="0"/>
              <a:t>and </a:t>
            </a:r>
            <a:r>
              <a:rPr lang="en-US" sz="2900" dirty="0" smtClean="0"/>
              <a:t>self-reliance.  </a:t>
            </a:r>
          </a:p>
          <a:p>
            <a:endParaRPr lang="en-US" sz="1300" dirty="0"/>
          </a:p>
          <a:p>
            <a:r>
              <a:rPr lang="en-US" sz="2900" dirty="0" smtClean="0"/>
              <a:t>Construct </a:t>
            </a:r>
            <a:r>
              <a:rPr lang="en-US" sz="2900" dirty="0"/>
              <a:t>meaning and identity around paid </a:t>
            </a:r>
            <a:r>
              <a:rPr lang="en-US" sz="2900" dirty="0" smtClean="0"/>
              <a:t>work. </a:t>
            </a:r>
          </a:p>
          <a:p>
            <a:endParaRPr lang="en-US" sz="1300" dirty="0"/>
          </a:p>
          <a:p>
            <a:r>
              <a:rPr lang="en-US" sz="2900" dirty="0" smtClean="0"/>
              <a:t>Transition </a:t>
            </a:r>
            <a:r>
              <a:rPr lang="en-US" sz="2900" dirty="0"/>
              <a:t>to retirement can have a negative impact on </a:t>
            </a:r>
            <a:r>
              <a:rPr lang="en-US" sz="2900" dirty="0" smtClean="0"/>
              <a:t>well-being. </a:t>
            </a:r>
          </a:p>
          <a:p>
            <a:endParaRPr lang="en-US" sz="1300" dirty="0"/>
          </a:p>
          <a:p>
            <a:r>
              <a:rPr lang="en-US" sz="2900" dirty="0" smtClean="0"/>
              <a:t>Social </a:t>
            </a:r>
            <a:r>
              <a:rPr lang="en-US" sz="2900" dirty="0"/>
              <a:t>determinants</a:t>
            </a:r>
            <a:r>
              <a:rPr lang="en-US" sz="2900" i="1" dirty="0"/>
              <a:t> </a:t>
            </a:r>
            <a:r>
              <a:rPr lang="en-US" sz="2900" dirty="0"/>
              <a:t>of health </a:t>
            </a:r>
            <a:r>
              <a:rPr lang="en-US" sz="2900" dirty="0" smtClean="0"/>
              <a:t>extend beyond material conditions</a:t>
            </a:r>
            <a:r>
              <a:rPr lang="en-US" dirty="0" smtClean="0"/>
              <a:t> </a:t>
            </a:r>
            <a:r>
              <a:rPr lang="en-US" sz="2300" dirty="0" smtClean="0"/>
              <a:t>(Wilkinson </a:t>
            </a:r>
            <a:r>
              <a:rPr lang="en-US" sz="2300" dirty="0"/>
              <a:t>&amp; Marmot, 2003). </a:t>
            </a:r>
            <a:endParaRPr lang="en-US" sz="2300" dirty="0" smtClean="0"/>
          </a:p>
          <a:p>
            <a:endParaRPr lang="en-US" sz="1100" dirty="0"/>
          </a:p>
          <a:p>
            <a:r>
              <a:rPr lang="en-US" sz="2900" dirty="0" smtClean="0"/>
              <a:t>To </a:t>
            </a:r>
            <a:r>
              <a:rPr lang="en-US" sz="2900" dirty="0"/>
              <a:t>enjoy good health, older men need friends, they need to feel useful, and they need to exercise a degree of control over meaningful work. </a:t>
            </a:r>
            <a:endParaRPr lang="en-US" sz="2900" dirty="0" smtClean="0"/>
          </a:p>
          <a:p>
            <a:endParaRPr lang="en-US" sz="1100" dirty="0"/>
          </a:p>
          <a:p>
            <a:r>
              <a:rPr lang="en-US" sz="2900" dirty="0" smtClean="0"/>
              <a:t>Without these, they are more prone to </a:t>
            </a:r>
            <a:r>
              <a:rPr lang="en-US" sz="2900" dirty="0"/>
              <a:t>depression, anxiety, and a sense of hopelessness </a:t>
            </a:r>
            <a:r>
              <a:rPr lang="en-US" sz="2300" dirty="0"/>
              <a:t>(Wilkinson &amp; Marmot, 2003). </a:t>
            </a:r>
            <a:endParaRPr lang="en-US" sz="2300" dirty="0" smtClean="0"/>
          </a:p>
          <a:p>
            <a:endParaRPr lang="en-US" sz="1100" dirty="0"/>
          </a:p>
          <a:p>
            <a:r>
              <a:rPr lang="en-US" sz="2900" dirty="0" smtClean="0"/>
              <a:t>Men’s sheds</a:t>
            </a:r>
            <a:r>
              <a:rPr lang="en-US" sz="2900" i="1" dirty="0" smtClean="0"/>
              <a:t> </a:t>
            </a:r>
            <a:r>
              <a:rPr lang="en-US" sz="2900" dirty="0"/>
              <a:t>are conductive to men’s learning, </a:t>
            </a:r>
            <a:r>
              <a:rPr lang="en-US" sz="2900" dirty="0" smtClean="0"/>
              <a:t>they </a:t>
            </a:r>
            <a:r>
              <a:rPr lang="en-US" sz="2900" dirty="0"/>
              <a:t>can also provide the context for future targeted interventions to improve </a:t>
            </a:r>
            <a:r>
              <a:rPr lang="en-US" sz="2900" dirty="0" smtClean="0"/>
              <a:t>their </a:t>
            </a:r>
            <a:r>
              <a:rPr lang="en-US" sz="2900" dirty="0"/>
              <a:t>quality of </a:t>
            </a:r>
            <a:r>
              <a:rPr lang="en-US" sz="2900" dirty="0" smtClean="0"/>
              <a:t>life</a:t>
            </a:r>
            <a:r>
              <a:rPr lang="en-US" dirty="0" smtClean="0"/>
              <a:t>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8881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n-IE" dirty="0" smtClean="0"/>
              <a:t>References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568952" cy="5589240"/>
          </a:xfrm>
        </p:spPr>
        <p:txBody>
          <a:bodyPr>
            <a:normAutofit fontScale="47500" lnSpcReduction="20000"/>
          </a:bodyPr>
          <a:lstStyle/>
          <a:p>
            <a:r>
              <a:rPr lang="en-IE" sz="2500" dirty="0" smtClean="0"/>
              <a:t>Newman A.B, and Brach J.S. (2001). Gender gap in longevity and disability in older persons. </a:t>
            </a:r>
            <a:r>
              <a:rPr lang="en-IE" sz="2500" dirty="0" err="1" smtClean="0"/>
              <a:t>Epidemiol</a:t>
            </a:r>
            <a:r>
              <a:rPr lang="en-IE" sz="2500" dirty="0" smtClean="0"/>
              <a:t> Rev 2001;23:343-50.</a:t>
            </a:r>
          </a:p>
          <a:p>
            <a:pPr marL="0" indent="0">
              <a:buNone/>
            </a:pPr>
            <a:endParaRPr lang="en-IE" sz="1500" dirty="0"/>
          </a:p>
          <a:p>
            <a:r>
              <a:rPr lang="en-GB" sz="2500" dirty="0"/>
              <a:t>Carragher, L &amp; Golding, Barry (2015). Older Men as Learners: Irish   Men’s Sheds as an Intervention </a:t>
            </a:r>
            <a:r>
              <a:rPr lang="en-US" sz="2500" i="1" u="sng" dirty="0"/>
              <a:t>Adult Education Quarterly</a:t>
            </a:r>
            <a:r>
              <a:rPr lang="en-US" sz="2500" i="1" dirty="0"/>
              <a:t> </a:t>
            </a:r>
            <a:r>
              <a:rPr lang="en-US" sz="2500" dirty="0"/>
              <a:t>1–17. </a:t>
            </a:r>
            <a:r>
              <a:rPr lang="en-US" sz="2500" dirty="0" err="1"/>
              <a:t>doi</a:t>
            </a:r>
            <a:r>
              <a:rPr lang="en-US" sz="2500" dirty="0"/>
              <a:t>: 10.1177/0741713615570894</a:t>
            </a:r>
            <a:r>
              <a:rPr lang="en-US" sz="1900" dirty="0"/>
              <a:t>.</a:t>
            </a:r>
            <a:endParaRPr lang="en-IE" sz="1900" dirty="0"/>
          </a:p>
          <a:p>
            <a:endParaRPr lang="en-IE" sz="1500" dirty="0" smtClean="0"/>
          </a:p>
          <a:p>
            <a:r>
              <a:rPr lang="en-IE" sz="2500" dirty="0"/>
              <a:t>Carragher, L (2013). </a:t>
            </a:r>
            <a:r>
              <a:rPr lang="en-IE" sz="2500" i="1" dirty="0"/>
              <a:t>Men’s sheds in Ireland, learning through community contexts</a:t>
            </a:r>
            <a:r>
              <a:rPr lang="en-IE" sz="2500" dirty="0"/>
              <a:t>.  Irish Men’s Sheds Association. </a:t>
            </a:r>
            <a:endParaRPr lang="en-IE" sz="2500" dirty="0" smtClean="0"/>
          </a:p>
          <a:p>
            <a:endParaRPr lang="en-IE" sz="1500" dirty="0"/>
          </a:p>
          <a:p>
            <a:r>
              <a:rPr lang="en-US" sz="2500" dirty="0"/>
              <a:t>Carragher, L., </a:t>
            </a:r>
            <a:r>
              <a:rPr lang="en-US" sz="2500" dirty="0" err="1"/>
              <a:t>Evoy</a:t>
            </a:r>
            <a:r>
              <a:rPr lang="en-US" sz="2500" dirty="0"/>
              <a:t>, J., &amp; Mark, R. (2014). Men’s learning in Ireland. In B. Golding, R. Mark, &amp; A. Foley (Eds.), </a:t>
            </a:r>
            <a:r>
              <a:rPr lang="en-US" sz="2500" i="1" dirty="0"/>
              <a:t>Men learning through life</a:t>
            </a:r>
            <a:r>
              <a:rPr lang="en-US" sz="2500" dirty="0"/>
              <a:t> (pp. 148-163). Leicester, England: </a:t>
            </a:r>
            <a:r>
              <a:rPr lang="en-US" sz="2500" i="1" dirty="0"/>
              <a:t>National Institute of Adult Continuing Education.</a:t>
            </a:r>
            <a:endParaRPr lang="en-IE" sz="2500" dirty="0"/>
          </a:p>
          <a:p>
            <a:endParaRPr lang="en-IE" sz="1500" dirty="0" smtClean="0"/>
          </a:p>
          <a:p>
            <a:r>
              <a:rPr lang="en-IE" sz="2500" dirty="0" smtClean="0"/>
              <a:t>Central Statistics Office (2015).  Measuring Ireland’s Progress 2013 [online] </a:t>
            </a:r>
            <a:r>
              <a:rPr lang="en-IE" sz="2500" dirty="0" smtClean="0">
                <a:hlinkClick r:id="rId3"/>
              </a:rPr>
              <a:t>http://www.cso.ie/en/newsandevents/pressreleases/2015pressreleases/pressreleasemeasuringirelandsprogress2013/</a:t>
            </a:r>
            <a:r>
              <a:rPr lang="en-IE" sz="2500" dirty="0" smtClean="0"/>
              <a:t> [accessed 10 Feb 2016).</a:t>
            </a:r>
          </a:p>
          <a:p>
            <a:endParaRPr lang="en-IE" sz="1500" dirty="0"/>
          </a:p>
          <a:p>
            <a:r>
              <a:rPr lang="en-IE" sz="2500" dirty="0" err="1"/>
              <a:t>Cordier</a:t>
            </a:r>
            <a:r>
              <a:rPr lang="en-IE" sz="2500" dirty="0"/>
              <a:t>, L., Wilson, N.J (2013). Community-based Men's Sheds: promoting male health, wellbeing and social inclusion in an international </a:t>
            </a:r>
            <a:r>
              <a:rPr lang="en-IE" sz="2500" dirty="0" err="1"/>
              <a:t>context</a:t>
            </a:r>
            <a:r>
              <a:rPr lang="en-IE" sz="2500" i="1" dirty="0" err="1"/>
              <a:t>Health</a:t>
            </a:r>
            <a:r>
              <a:rPr lang="en-IE" sz="2500" i="1" dirty="0"/>
              <a:t> </a:t>
            </a:r>
            <a:r>
              <a:rPr lang="en-IE" sz="2500" i="1" dirty="0" err="1"/>
              <a:t>Promot</a:t>
            </a:r>
            <a:r>
              <a:rPr lang="en-IE" sz="2500" i="1" dirty="0"/>
              <a:t>. Int. (2013) </a:t>
            </a:r>
            <a:r>
              <a:rPr lang="en-IE" sz="2500" i="1" dirty="0" err="1"/>
              <a:t>doi</a:t>
            </a:r>
            <a:r>
              <a:rPr lang="en-IE" sz="2500" i="1" dirty="0"/>
              <a:t>: 10.1093/</a:t>
            </a:r>
            <a:r>
              <a:rPr lang="en-IE" sz="2500" i="1" dirty="0" err="1"/>
              <a:t>heapro</a:t>
            </a:r>
            <a:r>
              <a:rPr lang="en-IE" sz="2500" i="1" dirty="0"/>
              <a:t>/dat033 </a:t>
            </a:r>
            <a:endParaRPr lang="en-IE" sz="2500" i="1" dirty="0" smtClean="0"/>
          </a:p>
          <a:p>
            <a:endParaRPr lang="en-IE" sz="1700" i="1" dirty="0"/>
          </a:p>
          <a:p>
            <a:r>
              <a:rPr lang="en-IE" sz="2500" dirty="0" smtClean="0"/>
              <a:t>Department of Social Protection (2015) Centenarians in Ireland [online] pophttp://www.irishtimes.com/news/ireland/irish-news/location-location-longevity-ireland-s-centenarians-mapped-1.2098762 [accessed 1 March 2016].</a:t>
            </a:r>
          </a:p>
          <a:p>
            <a:endParaRPr lang="en-IE" sz="1500" dirty="0"/>
          </a:p>
          <a:p>
            <a:r>
              <a:rPr lang="en-IE" sz="2500" dirty="0"/>
              <a:t>Golding, B., Brown, M., Foley, A., &amp; Harvey, J. (2009). </a:t>
            </a:r>
            <a:r>
              <a:rPr lang="en-IE" sz="2500" i="1" dirty="0"/>
              <a:t>Men’s learning and wellbeing through </a:t>
            </a:r>
            <a:r>
              <a:rPr lang="en-IE" sz="2500" dirty="0"/>
              <a:t> </a:t>
            </a:r>
            <a:r>
              <a:rPr lang="en-IE" sz="2500" i="1" dirty="0" smtClean="0"/>
              <a:t>community </a:t>
            </a:r>
            <a:r>
              <a:rPr lang="en-IE" sz="2500" i="1" dirty="0"/>
              <a:t>organisations in Western Australia</a:t>
            </a:r>
            <a:r>
              <a:rPr lang="en-IE" sz="2500" dirty="0"/>
              <a:t>. Report to Western Australia Department of </a:t>
            </a:r>
            <a:r>
              <a:rPr lang="en-IE" sz="2500" dirty="0" smtClean="0"/>
              <a:t> Education </a:t>
            </a:r>
            <a:r>
              <a:rPr lang="en-IE" sz="2500" dirty="0"/>
              <a:t>and Training. </a:t>
            </a:r>
            <a:r>
              <a:rPr lang="en-IE" sz="2500" dirty="0" err="1"/>
              <a:t>Ballarat</a:t>
            </a:r>
            <a:r>
              <a:rPr lang="en-IE" sz="2500" dirty="0"/>
              <a:t>: University of </a:t>
            </a:r>
            <a:r>
              <a:rPr lang="en-IE" sz="2500" dirty="0" err="1"/>
              <a:t>Ballarat</a:t>
            </a:r>
            <a:r>
              <a:rPr lang="en-IE" sz="2500" dirty="0" smtClean="0"/>
              <a:t>.</a:t>
            </a:r>
          </a:p>
          <a:p>
            <a:endParaRPr lang="en-IE" sz="1500" dirty="0"/>
          </a:p>
          <a:p>
            <a:r>
              <a:rPr lang="en-US" sz="2500" dirty="0" smtClean="0"/>
              <a:t>Irish </a:t>
            </a:r>
            <a:r>
              <a:rPr lang="en-US" sz="2500" dirty="0"/>
              <a:t>Men’s Sheds Association. (2013). </a:t>
            </a:r>
            <a:r>
              <a:rPr lang="en-US" sz="2500" i="1" dirty="0"/>
              <a:t>Moving forward, shoulder to shoulder. Strategic plan 2013–2016</a:t>
            </a:r>
            <a:r>
              <a:rPr lang="en-US" sz="2500" dirty="0"/>
              <a:t>. Retrieved from http://menssheds.ie/wp-content/uploads/2014/01/IMSA-Strategic-Plan-2013-16.pdf</a:t>
            </a:r>
            <a:endParaRPr lang="en-IE" sz="2500" dirty="0"/>
          </a:p>
          <a:p>
            <a:endParaRPr lang="en-IE" sz="1500" dirty="0" smtClean="0"/>
          </a:p>
          <a:p>
            <a:r>
              <a:rPr lang="en-US" sz="2500" dirty="0"/>
              <a:t>Ryan, A. M., &amp; Patrick, H. (2001). The classroom social environment and changes in adolescents’ motivation and engagement during middle school. </a:t>
            </a:r>
            <a:r>
              <a:rPr lang="en-US" sz="2500" i="1" dirty="0"/>
              <a:t>Journal of American Educational Research, 38</a:t>
            </a:r>
            <a:r>
              <a:rPr lang="en-US" sz="2500" dirty="0"/>
              <a:t>, 437-46</a:t>
            </a:r>
            <a:r>
              <a:rPr lang="en-US" sz="1200" dirty="0"/>
              <a:t>0.</a:t>
            </a:r>
            <a:endParaRPr lang="en-IE" sz="1200" dirty="0"/>
          </a:p>
          <a:p>
            <a:endParaRPr lang="en-IE" sz="1700" dirty="0" smtClean="0"/>
          </a:p>
          <a:p>
            <a:r>
              <a:rPr lang="en-IE" sz="2500" dirty="0" smtClean="0"/>
              <a:t>UCL </a:t>
            </a:r>
            <a:r>
              <a:rPr lang="en-IE" sz="2500" dirty="0"/>
              <a:t>Institute of Health Equity (2013). Review of social determinants and the health divide in the WHO European Region: final report. Copenhagen: World Health Organization, Regional Office for Europe; 2013</a:t>
            </a:r>
            <a:r>
              <a:rPr lang="en-IE" sz="2500" dirty="0" smtClean="0"/>
              <a:t>.</a:t>
            </a:r>
          </a:p>
          <a:p>
            <a:endParaRPr lang="en-US" sz="2200" dirty="0" smtClean="0"/>
          </a:p>
          <a:p>
            <a:r>
              <a:rPr lang="en-US" sz="2500" dirty="0" smtClean="0"/>
              <a:t>Walsh</a:t>
            </a:r>
            <a:r>
              <a:rPr lang="en-US" sz="2500" dirty="0"/>
              <a:t>, K., O’Shea, E., &amp; </a:t>
            </a:r>
            <a:r>
              <a:rPr lang="en-US" sz="2500" dirty="0" err="1"/>
              <a:t>Scharf</a:t>
            </a:r>
            <a:r>
              <a:rPr lang="en-US" sz="2500" dirty="0"/>
              <a:t>, T. (2012). </a:t>
            </a:r>
            <a:r>
              <a:rPr lang="en-US" sz="2500" i="1" dirty="0"/>
              <a:t>Social exclusion and ageing in diverse rural communities: Findings of a </a:t>
            </a:r>
            <a:r>
              <a:rPr lang="en-US" sz="2500" i="1" dirty="0" err="1"/>
              <a:t>crossborder</a:t>
            </a:r>
            <a:r>
              <a:rPr lang="en-US" sz="2500" i="1" dirty="0"/>
              <a:t> study in Ireland and Northern Ireland</a:t>
            </a:r>
            <a:r>
              <a:rPr lang="en-US" sz="2500" dirty="0"/>
              <a:t>. Galway, Ireland: Irish Centre for Social Gerontology</a:t>
            </a:r>
            <a:r>
              <a:rPr lang="en-US" sz="2500" dirty="0" smtClean="0"/>
              <a:t>.</a:t>
            </a:r>
            <a:endParaRPr lang="en-IE" sz="2500" dirty="0"/>
          </a:p>
        </p:txBody>
      </p:sp>
    </p:spTree>
    <p:extLst>
      <p:ext uri="{BB962C8B-B14F-4D97-AF65-F5344CB8AC3E}">
        <p14:creationId xmlns:p14="http://schemas.microsoft.com/office/powerpoint/2010/main" xmlns="" val="27825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733256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47564" y="620688"/>
            <a:ext cx="7920880" cy="936104"/>
          </a:xfrm>
        </p:spPr>
        <p:txBody>
          <a:bodyPr>
            <a:noAutofit/>
          </a:bodyPr>
          <a:lstStyle/>
          <a:p>
            <a:r>
              <a:rPr lang="en-US" sz="4000" cap="none" dirty="0" smtClean="0"/>
              <a:t>Thank</a:t>
            </a:r>
            <a:r>
              <a:rPr lang="en-US" sz="3200" b="1" cap="none" dirty="0" smtClean="0"/>
              <a:t> </a:t>
            </a:r>
            <a:r>
              <a:rPr lang="en-US" sz="4000" cap="none" dirty="0" smtClean="0"/>
              <a:t>You</a:t>
            </a:r>
            <a:endParaRPr lang="en-I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704856" cy="4536504"/>
          </a:xfrm>
        </p:spPr>
        <p:txBody>
          <a:bodyPr>
            <a:normAutofit/>
          </a:bodyPr>
          <a:lstStyle/>
          <a:p>
            <a:endParaRPr lang="en-GB" sz="4000" dirty="0" smtClean="0">
              <a:solidFill>
                <a:schemeClr val="tx1"/>
              </a:solidFill>
              <a:latin typeface="+mj-lt"/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National report available:</a:t>
            </a:r>
          </a:p>
          <a:p>
            <a:r>
              <a:rPr lang="en-GB" sz="3000" b="1" dirty="0" smtClean="0">
                <a:solidFill>
                  <a:schemeClr val="bg1"/>
                </a:solidFill>
              </a:rPr>
              <a:t>Men’s </a:t>
            </a:r>
            <a:r>
              <a:rPr lang="en-GB" sz="3000" b="1" dirty="0">
                <a:solidFill>
                  <a:schemeClr val="bg1"/>
                </a:solidFill>
              </a:rPr>
              <a:t>sheds in Ireland: Learning through community </a:t>
            </a:r>
            <a:r>
              <a:rPr lang="en-GB" sz="3000" b="1" dirty="0" smtClean="0">
                <a:solidFill>
                  <a:schemeClr val="bg1"/>
                </a:solidFill>
              </a:rPr>
              <a:t>context (2013)</a:t>
            </a:r>
          </a:p>
          <a:p>
            <a:endParaRPr lang="en-GB" sz="1400" dirty="0" smtClean="0"/>
          </a:p>
          <a:p>
            <a:r>
              <a:rPr lang="en-GB" sz="2800" dirty="0" smtClean="0"/>
              <a:t>Email: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Lucia.Carragher@netwellcentre.org</a:t>
            </a: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lcarragher\My Documents\photo for Good Morning Louth\logos for Good Morning Louth\Nestling Project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805264"/>
            <a:ext cx="1296144" cy="816169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1043608" y="1700808"/>
            <a:ext cx="712879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66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Explaining the gender gap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62500" lnSpcReduction="20000"/>
          </a:bodyPr>
          <a:lstStyle/>
          <a:p>
            <a:r>
              <a:rPr lang="en-IE" sz="3600" dirty="0" smtClean="0"/>
              <a:t>Social &amp; environmental factors include g</a:t>
            </a:r>
            <a:r>
              <a:rPr lang="en-IE" sz="3400" dirty="0" smtClean="0"/>
              <a:t>reater </a:t>
            </a:r>
            <a:r>
              <a:rPr lang="en-IE" sz="3400" dirty="0"/>
              <a:t>levels of occupational exposure to physical and chemical </a:t>
            </a:r>
            <a:r>
              <a:rPr lang="en-IE" sz="3400" dirty="0" smtClean="0"/>
              <a:t>hazards</a:t>
            </a:r>
            <a:r>
              <a:rPr lang="en-IE" sz="3400" dirty="0"/>
              <a:t> </a:t>
            </a:r>
            <a:r>
              <a:rPr lang="en-IE" sz="2300" dirty="0" smtClean="0"/>
              <a:t>(UCL </a:t>
            </a:r>
            <a:r>
              <a:rPr lang="en-IE" sz="2300" dirty="0"/>
              <a:t>Institute of Health </a:t>
            </a:r>
            <a:r>
              <a:rPr lang="en-IE" sz="2300" dirty="0" smtClean="0"/>
              <a:t>Equity, 2013).</a:t>
            </a:r>
          </a:p>
          <a:p>
            <a:endParaRPr lang="en-IE" sz="1100" dirty="0" smtClean="0"/>
          </a:p>
          <a:p>
            <a:r>
              <a:rPr lang="en-IE" sz="3400" dirty="0"/>
              <a:t>B</a:t>
            </a:r>
            <a:r>
              <a:rPr lang="en-IE" sz="3400" dirty="0" smtClean="0"/>
              <a:t>ehaviours </a:t>
            </a:r>
            <a:r>
              <a:rPr lang="en-IE" sz="3400" dirty="0"/>
              <a:t>associated with male norms of </a:t>
            </a:r>
            <a:r>
              <a:rPr lang="en-IE" sz="3400" dirty="0" smtClean="0"/>
              <a:t>risk-taking:</a:t>
            </a:r>
          </a:p>
          <a:p>
            <a:pPr marL="548640" lvl="2" indent="0">
              <a:buNone/>
            </a:pPr>
            <a:r>
              <a:rPr lang="en-IE" sz="2600" dirty="0"/>
              <a:t>m</a:t>
            </a:r>
            <a:r>
              <a:rPr lang="en-IE" sz="2600" dirty="0" smtClean="0"/>
              <a:t>en consume more alcohol; die from chronic </a:t>
            </a:r>
            <a:r>
              <a:rPr lang="en-IE" sz="2600" dirty="0"/>
              <a:t>liver disease and cirrhosis</a:t>
            </a:r>
            <a:r>
              <a:rPr lang="en-IE" sz="2600" dirty="0" smtClean="0"/>
              <a:t>.</a:t>
            </a:r>
            <a:r>
              <a:rPr lang="en-IE" sz="2600" dirty="0"/>
              <a:t> </a:t>
            </a:r>
            <a:r>
              <a:rPr lang="en-IE" sz="2600" dirty="0" smtClean="0"/>
              <a:t> They are 2-4 times </a:t>
            </a:r>
            <a:r>
              <a:rPr lang="en-IE" sz="2600" dirty="0"/>
              <a:t>more likely </a:t>
            </a:r>
            <a:r>
              <a:rPr lang="en-IE" sz="2600" dirty="0" smtClean="0"/>
              <a:t>to </a:t>
            </a:r>
            <a:r>
              <a:rPr lang="en-IE" sz="2600" dirty="0"/>
              <a:t>die prematurely from unintentional injury, and </a:t>
            </a:r>
            <a:r>
              <a:rPr lang="en-IE" sz="2600" dirty="0" smtClean="0"/>
              <a:t>suicide.  They smoke more.   </a:t>
            </a:r>
          </a:p>
          <a:p>
            <a:pPr marL="548640" lvl="2" indent="0">
              <a:buNone/>
            </a:pPr>
            <a:endParaRPr lang="en-IE" sz="1100" dirty="0" smtClean="0"/>
          </a:p>
          <a:p>
            <a:r>
              <a:rPr lang="en-IE" sz="3400" dirty="0" smtClean="0"/>
              <a:t>Less </a:t>
            </a:r>
            <a:r>
              <a:rPr lang="en-IE" sz="3400" dirty="0"/>
              <a:t>likely to visit a </a:t>
            </a:r>
            <a:r>
              <a:rPr lang="en-IE" sz="3400" dirty="0" smtClean="0"/>
              <a:t>doctor.  Less </a:t>
            </a:r>
            <a:r>
              <a:rPr lang="en-IE" sz="3400" dirty="0"/>
              <a:t>likely to report </a:t>
            </a:r>
            <a:r>
              <a:rPr lang="en-IE" sz="3400" dirty="0" smtClean="0"/>
              <a:t>symptoms </a:t>
            </a:r>
            <a:r>
              <a:rPr lang="en-IE" sz="3400" dirty="0"/>
              <a:t>of disease or </a:t>
            </a:r>
            <a:r>
              <a:rPr lang="en-IE" sz="3400" dirty="0" smtClean="0"/>
              <a:t>illness</a:t>
            </a:r>
          </a:p>
          <a:p>
            <a:endParaRPr lang="en-IE" sz="1300" dirty="0" smtClean="0"/>
          </a:p>
          <a:p>
            <a:r>
              <a:rPr lang="en-IE" sz="3200" dirty="0"/>
              <a:t>Mid-life and older men </a:t>
            </a:r>
            <a:r>
              <a:rPr lang="en-IE" sz="3200" dirty="0" smtClean="0"/>
              <a:t>have less </a:t>
            </a:r>
            <a:r>
              <a:rPr lang="en-IE" sz="3200" dirty="0"/>
              <a:t>well established social networks than </a:t>
            </a:r>
            <a:r>
              <a:rPr lang="en-IE" sz="3200" dirty="0" smtClean="0"/>
              <a:t>women – increase risk of social isolation </a:t>
            </a:r>
            <a:r>
              <a:rPr lang="en-IE" sz="3200" dirty="0" err="1" smtClean="0"/>
              <a:t>e.g</a:t>
            </a:r>
            <a:r>
              <a:rPr lang="en-IE" sz="3200" dirty="0" smtClean="0"/>
              <a:t> during difficult transitions</a:t>
            </a:r>
          </a:p>
          <a:p>
            <a:endParaRPr lang="en-IE" sz="1300" dirty="0"/>
          </a:p>
          <a:p>
            <a:r>
              <a:rPr lang="en-IE" sz="3200" dirty="0" smtClean="0"/>
              <a:t>They have largely </a:t>
            </a:r>
            <a:r>
              <a:rPr lang="en-IE" sz="3400" dirty="0" smtClean="0"/>
              <a:t>socialised </a:t>
            </a:r>
            <a:r>
              <a:rPr lang="en-IE" sz="3400" dirty="0"/>
              <a:t>to be </a:t>
            </a:r>
            <a:r>
              <a:rPr lang="en-IE" sz="3400" dirty="0" smtClean="0"/>
              <a:t>self-reliant, making it difficult for service providers to involve them in activities </a:t>
            </a:r>
            <a:r>
              <a:rPr lang="en-IE" sz="2300" dirty="0" smtClean="0"/>
              <a:t>(Walsh</a:t>
            </a:r>
            <a:r>
              <a:rPr lang="en-IE" sz="2300" dirty="0"/>
              <a:t>, O’Shea &amp; </a:t>
            </a:r>
            <a:r>
              <a:rPr lang="en-IE" sz="2300" dirty="0" err="1"/>
              <a:t>Scharf</a:t>
            </a:r>
            <a:r>
              <a:rPr lang="en-IE" sz="2300" dirty="0"/>
              <a:t>, 2012</a:t>
            </a:r>
            <a:r>
              <a:rPr lang="en-IE" sz="2300" dirty="0" smtClean="0"/>
              <a:t>). </a:t>
            </a:r>
          </a:p>
          <a:p>
            <a:pPr marL="0" indent="0">
              <a:buNone/>
            </a:pPr>
            <a:endParaRPr lang="en-IE" sz="1300" dirty="0" smtClean="0"/>
          </a:p>
          <a:p>
            <a:r>
              <a:rPr lang="en-IE" sz="3400" dirty="0"/>
              <a:t>E</a:t>
            </a:r>
            <a:r>
              <a:rPr lang="en-IE" sz="3400" dirty="0" smtClean="0"/>
              <a:t>xtraordinary growth men’s sheds – hard-to-reach men are readily taking part in health promoting activities </a:t>
            </a:r>
            <a:r>
              <a:rPr lang="en-IE" sz="2300" dirty="0" smtClean="0"/>
              <a:t>(Carragher </a:t>
            </a:r>
            <a:r>
              <a:rPr lang="en-IE" sz="2300" dirty="0"/>
              <a:t>&amp; Golding, 2015).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3782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What are Men’s Shed?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511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dirty="0"/>
              <a:t>M</a:t>
            </a:r>
            <a:r>
              <a:rPr lang="en-IE" dirty="0" smtClean="0"/>
              <a:t>ale </a:t>
            </a:r>
            <a:r>
              <a:rPr lang="en-IE" dirty="0"/>
              <a:t>orientated spaces </a:t>
            </a:r>
            <a:r>
              <a:rPr lang="en-IE" i="1" dirty="0" smtClean="0"/>
              <a:t>“community </a:t>
            </a:r>
            <a:r>
              <a:rPr lang="en-IE" i="1" dirty="0"/>
              <a:t>based non-commercial organisations that provide </a:t>
            </a:r>
            <a:r>
              <a:rPr lang="en-IE" i="1" dirty="0" smtClean="0"/>
              <a:t>a </a:t>
            </a:r>
            <a:r>
              <a:rPr lang="en-IE" i="1" dirty="0"/>
              <a:t>safe, friendly </a:t>
            </a:r>
            <a:r>
              <a:rPr lang="en-IE" i="1" dirty="0" smtClean="0"/>
              <a:t>environment </a:t>
            </a:r>
            <a:r>
              <a:rPr lang="en-IE" i="1" dirty="0"/>
              <a:t>where men are able to work on meaningful projects at their own pace in their own time in the company of other men” </a:t>
            </a:r>
            <a:r>
              <a:rPr lang="en-IE" sz="1600" i="1" dirty="0" smtClean="0"/>
              <a:t>(</a:t>
            </a:r>
            <a:r>
              <a:rPr lang="en-IE" sz="1600" i="1" dirty="0"/>
              <a:t>I</a:t>
            </a:r>
            <a:r>
              <a:rPr lang="en-IE" sz="1600" i="1" dirty="0" smtClean="0"/>
              <a:t>MSA</a:t>
            </a:r>
            <a:r>
              <a:rPr lang="en-IE" sz="1600" i="1" dirty="0"/>
              <a:t>, </a:t>
            </a:r>
            <a:r>
              <a:rPr lang="en-IE" sz="1600" i="1" dirty="0" err="1"/>
              <a:t>nd</a:t>
            </a:r>
            <a:r>
              <a:rPr lang="en-IE" sz="1600" i="1" dirty="0"/>
              <a:t>).  </a:t>
            </a:r>
            <a:endParaRPr lang="en-IE" sz="1600" i="1" dirty="0" smtClean="0"/>
          </a:p>
          <a:p>
            <a:pPr marL="0" indent="0">
              <a:buNone/>
            </a:pPr>
            <a:endParaRPr lang="en-IE" sz="800" dirty="0"/>
          </a:p>
          <a:p>
            <a:pPr marL="0" indent="0">
              <a:buNone/>
            </a:pPr>
            <a:endParaRPr lang="en-IE" sz="800" dirty="0" smtClean="0"/>
          </a:p>
          <a:p>
            <a:pPr marL="0" indent="0">
              <a:buNone/>
            </a:pPr>
            <a:r>
              <a:rPr lang="en-IE" dirty="0" smtClean="0"/>
              <a:t>Unlike the shed in at the bottom of the garden!</a:t>
            </a:r>
            <a:endParaRPr lang="en-IE" dirty="0"/>
          </a:p>
          <a:p>
            <a:pPr marL="0" indent="0">
              <a:buNone/>
            </a:pPr>
            <a:endParaRPr lang="en-IE" sz="800" dirty="0" smtClean="0"/>
          </a:p>
          <a:p>
            <a:pPr marL="0" indent="0">
              <a:buNone/>
            </a:pPr>
            <a:r>
              <a:rPr lang="en-IE" dirty="0" smtClean="0"/>
              <a:t>Tend to </a:t>
            </a:r>
            <a:r>
              <a:rPr lang="en-IE" dirty="0"/>
              <a:t>have a space for woodworking tools and equipment, and a social area for members to enjoy “tea and a chat” </a:t>
            </a:r>
            <a:r>
              <a:rPr lang="en-IE" sz="1600" dirty="0"/>
              <a:t>(Carragher &amp; Golding, 2015). </a:t>
            </a:r>
            <a:endParaRPr lang="en-IE" sz="1600" dirty="0" smtClean="0"/>
          </a:p>
          <a:p>
            <a:pPr marL="0" indent="0">
              <a:buNone/>
            </a:pPr>
            <a:endParaRPr lang="en-IE" sz="800" dirty="0"/>
          </a:p>
          <a:p>
            <a:pPr marL="0" indent="0">
              <a:buNone/>
            </a:pPr>
            <a:r>
              <a:rPr lang="en-IE" dirty="0" smtClean="0"/>
              <a:t>Activities determined </a:t>
            </a:r>
            <a:r>
              <a:rPr lang="en-IE" dirty="0"/>
              <a:t>by </a:t>
            </a:r>
            <a:r>
              <a:rPr lang="en-IE" dirty="0" smtClean="0"/>
              <a:t>men and </a:t>
            </a:r>
            <a:r>
              <a:rPr lang="en-IE" dirty="0"/>
              <a:t>largely provided by </a:t>
            </a:r>
            <a:r>
              <a:rPr lang="en-IE" dirty="0" smtClean="0"/>
              <a:t>them</a:t>
            </a:r>
            <a:r>
              <a:rPr lang="en-IE" dirty="0"/>
              <a:t> </a:t>
            </a:r>
            <a:r>
              <a:rPr lang="en-IE" sz="1600" dirty="0" smtClean="0"/>
              <a:t>(Carragher</a:t>
            </a:r>
            <a:r>
              <a:rPr lang="en-IE" sz="1600" dirty="0"/>
              <a:t>, 2013). </a:t>
            </a:r>
            <a:endParaRPr lang="en-IE" sz="1600" dirty="0" smtClean="0"/>
          </a:p>
          <a:p>
            <a:pPr marL="0" indent="0">
              <a:buNone/>
            </a:pPr>
            <a:endParaRPr lang="en-IE" sz="800" dirty="0"/>
          </a:p>
          <a:p>
            <a:pPr marL="0" indent="0">
              <a:buClr>
                <a:srgbClr val="DF8925"/>
              </a:buClr>
              <a:buNone/>
            </a:pPr>
            <a:endParaRPr lang="en-IE" dirty="0">
              <a:solidFill>
                <a:schemeClr val="tx1"/>
              </a:solidFill>
              <a:cs typeface="Arial" pitchFamily="34" charset="0"/>
            </a:endParaRPr>
          </a:p>
          <a:p>
            <a:pPr>
              <a:buClr>
                <a:srgbClr val="DF8925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49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Origins of Men’s Sheds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Started </a:t>
            </a:r>
            <a:r>
              <a:rPr lang="en-US" sz="2600" dirty="0"/>
              <a:t>in the 1990s as a grassroots Australian phenomenon. </a:t>
            </a:r>
            <a:endParaRPr lang="en-US" sz="2600" dirty="0" smtClean="0"/>
          </a:p>
          <a:p>
            <a:endParaRPr lang="en-US" sz="900" dirty="0" smtClean="0"/>
          </a:p>
          <a:p>
            <a:endParaRPr lang="en-US" sz="900" dirty="0"/>
          </a:p>
          <a:p>
            <a:r>
              <a:rPr lang="en-US" sz="2600" dirty="0" smtClean="0"/>
              <a:t>Today</a:t>
            </a:r>
            <a:r>
              <a:rPr lang="en-US" sz="2600" dirty="0"/>
              <a:t>, there are more than 1,000 men’s sheds in </a:t>
            </a:r>
            <a:r>
              <a:rPr lang="en-US" sz="2600" dirty="0" smtClean="0"/>
              <a:t>Australia</a:t>
            </a:r>
          </a:p>
          <a:p>
            <a:endParaRPr lang="en-US" sz="900" dirty="0"/>
          </a:p>
          <a:p>
            <a:r>
              <a:rPr lang="en-US" sz="2600" dirty="0"/>
              <a:t>S</a:t>
            </a:r>
            <a:r>
              <a:rPr lang="en-US" sz="2600" dirty="0" smtClean="0"/>
              <a:t>preading </a:t>
            </a:r>
            <a:r>
              <a:rPr lang="en-US" sz="2600" dirty="0"/>
              <a:t>rapidly </a:t>
            </a:r>
            <a:r>
              <a:rPr lang="en-US" sz="2600" dirty="0" smtClean="0"/>
              <a:t>to other </a:t>
            </a:r>
            <a:r>
              <a:rPr lang="en-US" sz="2600" dirty="0"/>
              <a:t>countries since 2008, including in the </a:t>
            </a:r>
            <a:r>
              <a:rPr lang="en-US" sz="2600" dirty="0" smtClean="0"/>
              <a:t>UK, </a:t>
            </a:r>
            <a:r>
              <a:rPr lang="en-US" sz="2600" dirty="0"/>
              <a:t>New Zealand, </a:t>
            </a:r>
            <a:r>
              <a:rPr lang="en-US" sz="2600" dirty="0" smtClean="0"/>
              <a:t>Denmark and </a:t>
            </a:r>
            <a:r>
              <a:rPr lang="en-US" sz="2600" dirty="0"/>
              <a:t>Ireland </a:t>
            </a:r>
            <a:r>
              <a:rPr lang="en-US" sz="1700" dirty="0"/>
              <a:t>(Carragher, </a:t>
            </a:r>
            <a:r>
              <a:rPr lang="en-US" sz="1700" dirty="0" err="1"/>
              <a:t>Evoy</a:t>
            </a:r>
            <a:r>
              <a:rPr lang="en-US" sz="1700" dirty="0"/>
              <a:t>, &amp; Mark, 2014). </a:t>
            </a:r>
            <a:endParaRPr lang="en-US" sz="1700" dirty="0" smtClean="0"/>
          </a:p>
          <a:p>
            <a:endParaRPr lang="en-US" sz="900" dirty="0" smtClean="0"/>
          </a:p>
          <a:p>
            <a:endParaRPr lang="en-US" sz="900" dirty="0"/>
          </a:p>
          <a:p>
            <a:r>
              <a:rPr lang="en-IE" sz="2600" dirty="0" smtClean="0"/>
              <a:t>First </a:t>
            </a:r>
            <a:r>
              <a:rPr lang="en-IE" sz="2600" dirty="0"/>
              <a:t>shed opened in Ireland </a:t>
            </a:r>
            <a:r>
              <a:rPr lang="en-IE" sz="2600" dirty="0" smtClean="0"/>
              <a:t>in 2009.  As at </a:t>
            </a:r>
            <a:r>
              <a:rPr lang="en-IE" sz="2600" dirty="0"/>
              <a:t>January </a:t>
            </a:r>
            <a:r>
              <a:rPr lang="en-IE" sz="2600" dirty="0" smtClean="0"/>
              <a:t>2016, 302 sheds were registered with IMSA. </a:t>
            </a:r>
          </a:p>
          <a:p>
            <a:endParaRPr lang="en-IE" sz="900" dirty="0" smtClean="0"/>
          </a:p>
          <a:p>
            <a:endParaRPr lang="en-IE" sz="900" dirty="0"/>
          </a:p>
          <a:p>
            <a:r>
              <a:rPr lang="en-IE" sz="2600" dirty="0" smtClean="0"/>
              <a:t>Historically, older men have been “hard to reach” group</a:t>
            </a:r>
            <a:r>
              <a:rPr lang="en-IE" sz="2600" dirty="0"/>
              <a:t> </a:t>
            </a:r>
            <a:r>
              <a:rPr lang="en-IE" sz="2600" dirty="0" smtClean="0"/>
              <a:t>for community programmes and community education </a:t>
            </a:r>
            <a:r>
              <a:rPr lang="en-US" sz="1900" dirty="0" smtClean="0"/>
              <a:t>(Department </a:t>
            </a:r>
            <a:r>
              <a:rPr lang="en-US" sz="1900" dirty="0"/>
              <a:t>of Education and Skills, 2009; Golding, Brown, et al., 2007; McGivney, 2004a; O’Connor, 2007; Owens, 2000). </a:t>
            </a:r>
            <a:endParaRPr lang="en-US" sz="1900" dirty="0" smtClean="0"/>
          </a:p>
          <a:p>
            <a:endParaRPr lang="en-IE" sz="2600" dirty="0" smtClean="0"/>
          </a:p>
          <a:p>
            <a:r>
              <a:rPr lang="en-IE" sz="2600" dirty="0" smtClean="0"/>
              <a:t>Men’s shed research explores their readiness </a:t>
            </a:r>
            <a:r>
              <a:rPr lang="en-IE" sz="2600" dirty="0"/>
              <a:t>to engage in learning in </a:t>
            </a:r>
            <a:r>
              <a:rPr lang="en-IE" sz="2600" dirty="0" smtClean="0"/>
              <a:t>sheds.  </a:t>
            </a:r>
          </a:p>
          <a:p>
            <a:endParaRPr lang="en-IE" sz="2600" dirty="0"/>
          </a:p>
          <a:p>
            <a:pPr marL="228600" indent="-228600">
              <a:spcBef>
                <a:spcPts val="0"/>
              </a:spcBef>
              <a:buClrTx/>
              <a:buSzTx/>
              <a:buNone/>
              <a:defRPr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7605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Older men and learning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5112568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GB" sz="5000" dirty="0" smtClean="0"/>
              <a:t>No </a:t>
            </a:r>
            <a:r>
              <a:rPr lang="en-GB" sz="5000" dirty="0"/>
              <a:t>single theory can satisfactorily explain </a:t>
            </a:r>
            <a:r>
              <a:rPr lang="en-GB" sz="5000" dirty="0" smtClean="0"/>
              <a:t>participation </a:t>
            </a:r>
            <a:r>
              <a:rPr lang="en-GB" sz="5000" dirty="0"/>
              <a:t>and non-participation in </a:t>
            </a:r>
            <a:r>
              <a:rPr lang="en-GB" sz="5000" dirty="0" smtClean="0"/>
              <a:t>learning. Previous research points to:</a:t>
            </a:r>
          </a:p>
          <a:p>
            <a:pPr marL="0" lvl="0" indent="0">
              <a:buNone/>
            </a:pPr>
            <a:r>
              <a:rPr lang="en-GB" sz="5000" dirty="0"/>
              <a:t>	</a:t>
            </a:r>
            <a:r>
              <a:rPr lang="en-GB" sz="5000" dirty="0" smtClean="0"/>
              <a:t>strong </a:t>
            </a:r>
            <a:r>
              <a:rPr lang="en-GB" sz="5000" dirty="0"/>
              <a:t>negative views about school experiences, </a:t>
            </a:r>
            <a:r>
              <a:rPr lang="en-GB" sz="5000" dirty="0" smtClean="0"/>
              <a:t>change </a:t>
            </a:r>
            <a:r>
              <a:rPr lang="en-GB" sz="5000" dirty="0"/>
              <a:t>in </a:t>
            </a:r>
            <a:r>
              <a:rPr lang="en-GB" sz="5000" dirty="0" smtClean="0"/>
              <a:t>men’s roles</a:t>
            </a:r>
            <a:r>
              <a:rPr lang="en-IE" sz="5000" dirty="0" smtClean="0"/>
              <a:t> </a:t>
            </a:r>
            <a:r>
              <a:rPr lang="en-IE" sz="5000" dirty="0"/>
              <a:t>and their </a:t>
            </a:r>
            <a:r>
              <a:rPr lang="en-IE" sz="5000" dirty="0" smtClean="0"/>
              <a:t>	experience </a:t>
            </a:r>
            <a:r>
              <a:rPr lang="en-IE" sz="5000" dirty="0"/>
              <a:t>of work and relationships over </a:t>
            </a:r>
            <a:r>
              <a:rPr lang="en-IE" sz="5000" dirty="0" smtClean="0"/>
              <a:t>recent </a:t>
            </a:r>
            <a:r>
              <a:rPr lang="en-IE" sz="5000" dirty="0"/>
              <a:t>decades.  </a:t>
            </a:r>
            <a:endParaRPr lang="en-IE" sz="5000" dirty="0" smtClean="0"/>
          </a:p>
          <a:p>
            <a:pPr marL="0" lvl="0" indent="0">
              <a:buNone/>
            </a:pPr>
            <a:endParaRPr lang="en-IE" sz="3200" dirty="0" smtClean="0"/>
          </a:p>
          <a:p>
            <a:pPr marL="0" lvl="0" indent="0">
              <a:buNone/>
            </a:pPr>
            <a:r>
              <a:rPr lang="en-IE" sz="5000" dirty="0" smtClean="0"/>
              <a:t>For </a:t>
            </a:r>
            <a:r>
              <a:rPr lang="en-IE" sz="5000" dirty="0"/>
              <a:t>some </a:t>
            </a:r>
            <a:r>
              <a:rPr lang="en-IE" sz="5000" dirty="0" smtClean="0"/>
              <a:t>men, “</a:t>
            </a:r>
            <a:r>
              <a:rPr lang="en-GB" sz="5000" dirty="0" smtClean="0"/>
              <a:t>women </a:t>
            </a:r>
            <a:r>
              <a:rPr lang="en-GB" sz="5000" dirty="0"/>
              <a:t>learn and men </a:t>
            </a:r>
            <a:r>
              <a:rPr lang="en-GB" sz="5000" dirty="0" smtClean="0"/>
              <a:t>earn”</a:t>
            </a:r>
            <a:r>
              <a:rPr lang="en-GB" sz="5000" dirty="0"/>
              <a:t> </a:t>
            </a:r>
            <a:r>
              <a:rPr lang="en-GB" sz="5000" dirty="0" smtClean="0"/>
              <a:t>and adult </a:t>
            </a:r>
            <a:r>
              <a:rPr lang="en-GB" sz="5000" dirty="0"/>
              <a:t>education is for </a:t>
            </a:r>
            <a:r>
              <a:rPr lang="en-GB" sz="5000" dirty="0" smtClean="0"/>
              <a:t>women. </a:t>
            </a:r>
            <a:endParaRPr lang="en-IE" sz="5000" dirty="0"/>
          </a:p>
          <a:p>
            <a:pPr marL="0" indent="0" algn="ctr">
              <a:buNone/>
            </a:pPr>
            <a:endParaRPr lang="en-GB" sz="2500" i="1" dirty="0"/>
          </a:p>
          <a:p>
            <a:pPr marL="0" indent="0">
              <a:buNone/>
            </a:pPr>
            <a:r>
              <a:rPr lang="en-US" sz="5000" dirty="0"/>
              <a:t>As </a:t>
            </a:r>
            <a:r>
              <a:rPr lang="en-US" sz="5000" dirty="0" smtClean="0"/>
              <a:t>formal </a:t>
            </a:r>
            <a:r>
              <a:rPr lang="en-US" sz="5000" dirty="0"/>
              <a:t>systems of education </a:t>
            </a:r>
            <a:r>
              <a:rPr lang="en-US" sz="5000" dirty="0" smtClean="0"/>
              <a:t>have </a:t>
            </a:r>
            <a:r>
              <a:rPr lang="en-US" sz="5000" dirty="0"/>
              <a:t>failed to attract people disillusioned by </a:t>
            </a:r>
            <a:r>
              <a:rPr lang="en-US" sz="5000" dirty="0" smtClean="0"/>
              <a:t>previous negative </a:t>
            </a:r>
            <a:r>
              <a:rPr lang="en-US" sz="5000" dirty="0"/>
              <a:t>learning experiences, </a:t>
            </a:r>
            <a:r>
              <a:rPr lang="en-GB" sz="5000" dirty="0"/>
              <a:t>interest has turned to in</a:t>
            </a:r>
            <a:r>
              <a:rPr lang="en-IE" sz="5000" dirty="0"/>
              <a:t>formal and non-formal </a:t>
            </a:r>
            <a:r>
              <a:rPr lang="en-IE" sz="5000" dirty="0" smtClean="0"/>
              <a:t>learning.</a:t>
            </a:r>
            <a:endParaRPr lang="en-IE" sz="5000" dirty="0"/>
          </a:p>
          <a:p>
            <a:pPr marL="0" indent="0">
              <a:buNone/>
            </a:pPr>
            <a:endParaRPr lang="en-IE" sz="2500" dirty="0" smtClean="0"/>
          </a:p>
          <a:p>
            <a:pPr marL="0" indent="0">
              <a:buNone/>
            </a:pPr>
            <a:endParaRPr lang="en-IE" sz="2500" dirty="0" smtClean="0"/>
          </a:p>
          <a:p>
            <a:pPr marL="0" indent="0">
              <a:buNone/>
            </a:pPr>
            <a:r>
              <a:rPr lang="en-IE" sz="5000" dirty="0" smtClean="0"/>
              <a:t>Informal </a:t>
            </a:r>
            <a:r>
              <a:rPr lang="en-IE" sz="5000" dirty="0"/>
              <a:t>learning is learning that results from daily life activities related to work, family, or leisure and is usually non-intentional (European Commission, 2001). </a:t>
            </a:r>
            <a:endParaRPr lang="en-IE" sz="5000" dirty="0" smtClean="0"/>
          </a:p>
          <a:p>
            <a:pPr marL="0" indent="0">
              <a:buNone/>
            </a:pPr>
            <a:endParaRPr lang="en-IE" sz="2500" dirty="0" smtClean="0"/>
          </a:p>
          <a:p>
            <a:pPr marL="0" indent="0">
              <a:buNone/>
            </a:pPr>
            <a:endParaRPr lang="en-IE" sz="2500" dirty="0"/>
          </a:p>
          <a:p>
            <a:pPr marL="0" indent="0">
              <a:buNone/>
            </a:pPr>
            <a:r>
              <a:rPr lang="en-IE" sz="5000" dirty="0" smtClean="0"/>
              <a:t>Non-formal </a:t>
            </a:r>
            <a:r>
              <a:rPr lang="en-IE" sz="5000" dirty="0"/>
              <a:t>learning is intentional </a:t>
            </a:r>
            <a:r>
              <a:rPr lang="en-IE" sz="5000" dirty="0" smtClean="0"/>
              <a:t>and </a:t>
            </a:r>
            <a:r>
              <a:rPr lang="en-IE" sz="5000" dirty="0"/>
              <a:t>structured in terms of learning objectives, but </a:t>
            </a:r>
            <a:r>
              <a:rPr lang="en-IE" sz="5000" dirty="0" smtClean="0"/>
              <a:t>not </a:t>
            </a:r>
            <a:r>
              <a:rPr lang="en-IE" sz="5000" dirty="0"/>
              <a:t>provided by an education or training institution and </a:t>
            </a:r>
            <a:r>
              <a:rPr lang="en-IE" sz="5000" dirty="0" smtClean="0"/>
              <a:t>not certified </a:t>
            </a:r>
            <a:r>
              <a:rPr lang="en-IE" sz="5000" dirty="0"/>
              <a:t>(European Commission, 2001).</a:t>
            </a:r>
          </a:p>
          <a:p>
            <a:pPr marL="0" indent="0" algn="ctr">
              <a:buNone/>
            </a:pPr>
            <a:endParaRPr lang="en-US" sz="800" i="1" dirty="0" smtClean="0"/>
          </a:p>
          <a:p>
            <a:pPr marL="0" indent="0" algn="ctr">
              <a:buNone/>
            </a:pPr>
            <a:endParaRPr lang="en-US" sz="800" i="1" dirty="0"/>
          </a:p>
          <a:p>
            <a:pPr marL="0" indent="0" algn="ctr">
              <a:buNone/>
            </a:pPr>
            <a:endParaRPr lang="en-US" sz="800" i="1" dirty="0" smtClean="0"/>
          </a:p>
          <a:p>
            <a:pPr marL="0" indent="0" algn="ctr">
              <a:buNone/>
            </a:pPr>
            <a:endParaRPr lang="en-US" sz="800" i="1" dirty="0"/>
          </a:p>
          <a:p>
            <a:pPr marL="0" indent="0" algn="ctr">
              <a:buNone/>
            </a:pPr>
            <a:endParaRPr lang="en-US" sz="2500" i="1" dirty="0" smtClean="0"/>
          </a:p>
          <a:p>
            <a:pPr marL="0" indent="0" algn="ctr">
              <a:buNone/>
            </a:pPr>
            <a:r>
              <a:rPr lang="en-US" sz="5000" i="1" dirty="0" smtClean="0"/>
              <a:t>A </a:t>
            </a:r>
            <a:r>
              <a:rPr lang="en-US" sz="5000" i="1" dirty="0"/>
              <a:t>shed . . . is not a formal training programme but men gain new knowledge and skills from taking part . . . it is not a health programme but health and wellbeing does improve for men taking part, by keeping physically, mentally and socially active; connected to their community and the </a:t>
            </a:r>
            <a:r>
              <a:rPr lang="en-US" sz="5000" i="1" dirty="0" smtClean="0"/>
              <a:t>world</a:t>
            </a:r>
            <a:endParaRPr lang="en-US" sz="5000" i="1" dirty="0"/>
          </a:p>
          <a:p>
            <a:pPr marL="0" indent="0" algn="ctr">
              <a:buNone/>
            </a:pPr>
            <a:r>
              <a:rPr lang="en-US" sz="5000" dirty="0" smtClean="0"/>
              <a:t>(IMSA, 2013 p.3)</a:t>
            </a:r>
            <a:endParaRPr lang="en-IE" sz="5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54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Key </a:t>
            </a:r>
            <a:r>
              <a:rPr lang="en-US" sz="3200" dirty="0" smtClean="0"/>
              <a:t>questions the Netwell Centre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73016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DF8925"/>
              </a:buClr>
            </a:pPr>
            <a:r>
              <a:rPr lang="en-GB" u="sng" dirty="0" smtClean="0">
                <a:solidFill>
                  <a:srgbClr val="000000"/>
                </a:solidFill>
              </a:rPr>
              <a:t>Who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participates in men’s sheds, for what </a:t>
            </a:r>
            <a:r>
              <a:rPr lang="en-GB" u="sng" dirty="0">
                <a:solidFill>
                  <a:srgbClr val="000000"/>
                </a:solidFill>
              </a:rPr>
              <a:t>reasons</a:t>
            </a:r>
            <a:r>
              <a:rPr lang="en-GB" dirty="0">
                <a:solidFill>
                  <a:srgbClr val="000000"/>
                </a:solidFill>
              </a:rPr>
              <a:t> and with what </a:t>
            </a:r>
            <a:r>
              <a:rPr lang="en-GB" u="sng" dirty="0">
                <a:solidFill>
                  <a:srgbClr val="000000"/>
                </a:solidFill>
              </a:rPr>
              <a:t>outcomes</a:t>
            </a:r>
            <a:r>
              <a:rPr lang="en-GB" dirty="0">
                <a:solidFill>
                  <a:srgbClr val="000000"/>
                </a:solidFill>
              </a:rPr>
              <a:t>?</a:t>
            </a:r>
          </a:p>
          <a:p>
            <a:pPr lvl="0">
              <a:buClr>
                <a:srgbClr val="DF8925"/>
              </a:buClr>
            </a:pPr>
            <a:endParaRPr lang="en-IE" sz="1800" dirty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What </a:t>
            </a:r>
            <a:r>
              <a:rPr lang="en-GB" dirty="0">
                <a:solidFill>
                  <a:srgbClr val="000000"/>
                </a:solidFill>
              </a:rPr>
              <a:t>shapes </a:t>
            </a:r>
            <a:r>
              <a:rPr lang="en-GB" u="sng" dirty="0">
                <a:solidFill>
                  <a:srgbClr val="000000"/>
                </a:solidFill>
              </a:rPr>
              <a:t>attitudes</a:t>
            </a:r>
            <a:r>
              <a:rPr lang="en-GB" dirty="0">
                <a:solidFill>
                  <a:srgbClr val="000000"/>
                </a:solidFill>
              </a:rPr>
              <a:t> of older men towards </a:t>
            </a:r>
            <a:r>
              <a:rPr lang="en-GB" u="sng" dirty="0">
                <a:solidFill>
                  <a:srgbClr val="000000"/>
                </a:solidFill>
              </a:rPr>
              <a:t>learning</a:t>
            </a:r>
            <a:r>
              <a:rPr lang="en-GB" dirty="0">
                <a:solidFill>
                  <a:srgbClr val="000000"/>
                </a:solidFill>
              </a:rPr>
              <a:t> beyond the workplace?</a:t>
            </a:r>
            <a:endParaRPr lang="en-GB" sz="2800" dirty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endParaRPr lang="en-IE" sz="1800" dirty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How </a:t>
            </a:r>
            <a:r>
              <a:rPr lang="en-GB" dirty="0">
                <a:solidFill>
                  <a:srgbClr val="000000"/>
                </a:solidFill>
              </a:rPr>
              <a:t>does participation in learning in sheds affect </a:t>
            </a:r>
            <a:r>
              <a:rPr lang="en-GB" u="sng" dirty="0">
                <a:solidFill>
                  <a:srgbClr val="000000"/>
                </a:solidFill>
              </a:rPr>
              <a:t>wellbeing</a:t>
            </a:r>
            <a:r>
              <a:rPr lang="en-GB" dirty="0">
                <a:solidFill>
                  <a:srgbClr val="000000"/>
                </a:solidFill>
              </a:rPr>
              <a:t> of older men? </a:t>
            </a:r>
            <a:endParaRPr lang="en-GB" dirty="0" smtClean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endParaRPr lang="en-GB" sz="900" dirty="0" smtClean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What are the rationales for </a:t>
            </a:r>
            <a:r>
              <a:rPr lang="en-GB" u="sng" dirty="0" smtClean="0">
                <a:solidFill>
                  <a:srgbClr val="000000"/>
                </a:solidFill>
              </a:rPr>
              <a:t>dedicated learning spaces</a:t>
            </a:r>
            <a:r>
              <a:rPr lang="en-GB" dirty="0" smtClean="0">
                <a:solidFill>
                  <a:srgbClr val="000000"/>
                </a:solidFill>
              </a:rPr>
              <a:t> and programmes for older men in Ireland?</a:t>
            </a:r>
          </a:p>
          <a:p>
            <a:pPr lvl="0">
              <a:buClr>
                <a:srgbClr val="DF8925"/>
              </a:buClr>
            </a:pPr>
            <a:endParaRPr lang="en-GB" dirty="0">
              <a:solidFill>
                <a:srgbClr val="000000"/>
              </a:solidFill>
            </a:endParaRPr>
          </a:p>
          <a:p>
            <a:pPr lvl="0">
              <a:buClr>
                <a:srgbClr val="DF8925"/>
              </a:buClr>
            </a:pPr>
            <a:endParaRPr lang="en-GB" dirty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endParaRPr lang="en-IE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14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Study </a:t>
            </a:r>
            <a:r>
              <a:rPr lang="en-GB" dirty="0">
                <a:latin typeface="Arial" pitchFamily="34" charset="0"/>
                <a:cs typeface="Arial" pitchFamily="34" charset="0"/>
              </a:rPr>
              <a:t>design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Following same protocol as Australian study </a:t>
            </a:r>
            <a:r>
              <a:rPr lang="en-GB" sz="1800" dirty="0">
                <a:solidFill>
                  <a:srgbClr val="000000"/>
                </a:solidFill>
              </a:rPr>
              <a:t>(Golding et al. 2009)</a:t>
            </a:r>
          </a:p>
          <a:p>
            <a:pPr marL="0" indent="0">
              <a:buClr>
                <a:srgbClr val="DF8925"/>
              </a:buClr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2 questionnaires:</a:t>
            </a:r>
          </a:p>
          <a:p>
            <a:pPr lvl="1"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Data </a:t>
            </a:r>
            <a:r>
              <a:rPr lang="en-GB" sz="2000" dirty="0" smtClean="0">
                <a:solidFill>
                  <a:srgbClr val="000000"/>
                </a:solidFill>
              </a:rPr>
              <a:t>on </a:t>
            </a:r>
            <a:r>
              <a:rPr lang="en-GB" sz="2000" dirty="0">
                <a:solidFill>
                  <a:srgbClr val="000000"/>
                </a:solidFill>
              </a:rPr>
              <a:t>participants (who, why &amp; what outcomes</a:t>
            </a:r>
            <a:r>
              <a:rPr lang="en-GB" sz="20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DF8925"/>
              </a:buClr>
            </a:pPr>
            <a:r>
              <a:rPr lang="en-GB" sz="2000" dirty="0" smtClean="0">
                <a:solidFill>
                  <a:srgbClr val="000000"/>
                </a:solidFill>
              </a:rPr>
              <a:t>Data </a:t>
            </a:r>
            <a:r>
              <a:rPr lang="en-IE" sz="2000" dirty="0">
                <a:solidFill>
                  <a:srgbClr val="000000"/>
                </a:solidFill>
              </a:rPr>
              <a:t>on sheds (location, funding, opening times </a:t>
            </a:r>
            <a:r>
              <a:rPr lang="en-IE" sz="2000" dirty="0" err="1">
                <a:solidFill>
                  <a:srgbClr val="000000"/>
                </a:solidFill>
              </a:rPr>
              <a:t>etc</a:t>
            </a:r>
            <a:r>
              <a:rPr lang="en-IE" sz="20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DF8925"/>
              </a:buClr>
            </a:pPr>
            <a:endParaRPr lang="en-IE" sz="2000" dirty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>
                <a:solidFill>
                  <a:srgbClr val="000000"/>
                </a:solidFill>
              </a:rPr>
              <a:t>In-depth focus group interviews</a:t>
            </a:r>
          </a:p>
          <a:p>
            <a:pPr marL="0" indent="0">
              <a:buClr>
                <a:srgbClr val="DF8925"/>
              </a:buClr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pPr>
              <a:buClr>
                <a:srgbClr val="DF8925"/>
              </a:buClr>
            </a:pPr>
            <a:r>
              <a:rPr lang="en-GB" dirty="0" smtClean="0"/>
              <a:t>Visits </a:t>
            </a:r>
            <a:r>
              <a:rPr lang="en-GB" dirty="0"/>
              <a:t>to sheds also provided </a:t>
            </a:r>
            <a:r>
              <a:rPr lang="en-GB" dirty="0" smtClean="0"/>
              <a:t>opportunities to observe </a:t>
            </a:r>
            <a:r>
              <a:rPr lang="en-GB" dirty="0"/>
              <a:t>what happens in </a:t>
            </a:r>
            <a:r>
              <a:rPr lang="en-GB" dirty="0" smtClean="0"/>
              <a:t>sheds</a:t>
            </a:r>
            <a:endParaRPr lang="en-GB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3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20880" cy="980728"/>
          </a:xfrm>
        </p:spPr>
        <p:txBody>
          <a:bodyPr>
            <a:noAutofit/>
          </a:bodyPr>
          <a:lstStyle/>
          <a:p>
            <a:r>
              <a:rPr lang="en-GB" sz="4000" cap="none" dirty="0" smtClean="0">
                <a:latin typeface="Arial" pitchFamily="34" charset="0"/>
                <a:cs typeface="Arial" pitchFamily="34" charset="0"/>
              </a:rPr>
              <a:t>Results</a:t>
            </a:r>
            <a:endParaRPr lang="en-IE" sz="4000" cap="non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136904" cy="2880320"/>
          </a:xfrm>
        </p:spPr>
        <p:txBody>
          <a:bodyPr>
            <a:normAutofit/>
          </a:bodyPr>
          <a:lstStyle/>
          <a:p>
            <a:pPr marL="352800" indent="-352800">
              <a:buClr>
                <a:schemeClr val="bg1"/>
              </a:buClr>
              <a:buFont typeface="Arial"/>
              <a:buChar char="•"/>
            </a:pPr>
            <a:r>
              <a:rPr lang="en-IE" dirty="0" smtClean="0"/>
              <a:t>445 participant questionnaires were distributed </a:t>
            </a:r>
          </a:p>
          <a:p>
            <a:pPr marL="352800" indent="-352800">
              <a:buClr>
                <a:schemeClr val="bg1"/>
              </a:buClr>
              <a:buFont typeface="Arial"/>
              <a:buChar char="•"/>
            </a:pPr>
            <a:r>
              <a:rPr lang="en-IE" dirty="0" smtClean="0"/>
              <a:t>52 “shed” questionnaires distributed. </a:t>
            </a:r>
          </a:p>
          <a:p>
            <a:pPr marL="352800" indent="-352800">
              <a:buClr>
                <a:schemeClr val="bg1"/>
              </a:buClr>
              <a:buFont typeface="Arial"/>
              <a:buChar char="•"/>
            </a:pPr>
            <a:endParaRPr lang="en-GB" sz="2400" dirty="0" smtClean="0"/>
          </a:p>
          <a:p>
            <a:pPr marL="352800" indent="-352800">
              <a:buClr>
                <a:schemeClr val="bg1"/>
              </a:buClr>
              <a:buFont typeface="Arial"/>
              <a:buChar char="•"/>
            </a:pPr>
            <a:r>
              <a:rPr lang="en-GB" dirty="0" smtClean="0"/>
              <a:t>347 p</a:t>
            </a:r>
            <a:r>
              <a:rPr lang="en-GB" sz="2400" dirty="0" smtClean="0"/>
              <a:t>articipant questionnaires returned - </a:t>
            </a:r>
            <a:r>
              <a:rPr lang="en-GB" dirty="0" smtClean="0"/>
              <a:t>50 incomplete </a:t>
            </a:r>
          </a:p>
          <a:p>
            <a:pPr marL="352800" indent="-352800">
              <a:buClr>
                <a:schemeClr val="bg1"/>
              </a:buClr>
              <a:buFont typeface="Arial"/>
              <a:buChar char="•"/>
            </a:pPr>
            <a:r>
              <a:rPr lang="en-GB" sz="2400" dirty="0" smtClean="0"/>
              <a:t>Response rate: 65.2%</a:t>
            </a:r>
          </a:p>
          <a:p>
            <a:pPr marL="352800" indent="-352800">
              <a:buClr>
                <a:schemeClr val="bg1"/>
              </a:buClr>
              <a:buFont typeface="Arial"/>
              <a:buChar char="•"/>
            </a:pPr>
            <a:r>
              <a:rPr lang="en-GB" dirty="0" smtClean="0"/>
              <a:t>All 52 sheds questionnaire fully completed</a:t>
            </a:r>
            <a:endParaRPr lang="en-GB" sz="2400" dirty="0" smtClean="0"/>
          </a:p>
          <a:p>
            <a:pPr algn="l"/>
            <a:endParaRPr lang="en-GB" sz="7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GB" sz="5100" dirty="0" smtClean="0">
              <a:solidFill>
                <a:schemeClr val="tx1"/>
              </a:solidFill>
            </a:endParaRPr>
          </a:p>
          <a:p>
            <a:pPr marL="0" lvl="1" algn="l"/>
            <a:endParaRPr lang="en-GB" sz="51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GB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GB" sz="2400" b="1" dirty="0" smtClean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GB" sz="2400" b="1" dirty="0" smtClean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035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1662</TotalTime>
  <Words>2380</Words>
  <Application>Microsoft Office PowerPoint</Application>
  <PresentationFormat>On-screen Show (4:3)</PresentationFormat>
  <Paragraphs>328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              Men’s learning &amp; well-being   What do we know about men’s sheds?  </vt:lpstr>
      <vt:lpstr>Contextual background </vt:lpstr>
      <vt:lpstr>Explaining the gender gap</vt:lpstr>
      <vt:lpstr>What are Men’s Shed?</vt:lpstr>
      <vt:lpstr>Origins of Men’s Sheds</vt:lpstr>
      <vt:lpstr>Older men and learning  </vt:lpstr>
      <vt:lpstr>Key questions the Netwell Centre</vt:lpstr>
      <vt:lpstr>Study design</vt:lpstr>
      <vt:lpstr>Results</vt:lpstr>
      <vt:lpstr>Profile of men’s sheds in Ireland</vt:lpstr>
      <vt:lpstr>Who participates in men’s sheds?</vt:lpstr>
      <vt:lpstr>Who participates in men’s sheds?</vt:lpstr>
      <vt:lpstr>Reasons for participation</vt:lpstr>
      <vt:lpstr>The social environment</vt:lpstr>
      <vt:lpstr>The social environment</vt:lpstr>
      <vt:lpstr>Motivation and persistence in learning</vt:lpstr>
      <vt:lpstr>Noncognitive attributes and learning</vt:lpstr>
      <vt:lpstr>Summary</vt:lpstr>
      <vt:lpstr>Summary</vt:lpstr>
      <vt:lpstr>Concluding remarks</vt:lpstr>
      <vt:lpstr>References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Men’s learning &amp; well-being   What do we know about men’s sheds?</dc:title>
  <dc:creator>Lucia Carragher</dc:creator>
  <cp:lastModifiedBy>Carrigoran</cp:lastModifiedBy>
  <cp:revision>103</cp:revision>
  <dcterms:created xsi:type="dcterms:W3CDTF">2016-04-13T10:50:22Z</dcterms:created>
  <dcterms:modified xsi:type="dcterms:W3CDTF">2016-04-18T10:11:16Z</dcterms:modified>
</cp:coreProperties>
</file>