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32"/>
  </p:notesMasterIdLst>
  <p:sldIdLst>
    <p:sldId id="256" r:id="rId2"/>
    <p:sldId id="258" r:id="rId3"/>
    <p:sldId id="257" r:id="rId4"/>
    <p:sldId id="265" r:id="rId5"/>
    <p:sldId id="259" r:id="rId6"/>
    <p:sldId id="260" r:id="rId7"/>
    <p:sldId id="263" r:id="rId8"/>
    <p:sldId id="287" r:id="rId9"/>
    <p:sldId id="290" r:id="rId10"/>
    <p:sldId id="269" r:id="rId11"/>
    <p:sldId id="266" r:id="rId12"/>
    <p:sldId id="270" r:id="rId13"/>
    <p:sldId id="274" r:id="rId14"/>
    <p:sldId id="272" r:id="rId15"/>
    <p:sldId id="264" r:id="rId16"/>
    <p:sldId id="273" r:id="rId17"/>
    <p:sldId id="271" r:id="rId18"/>
    <p:sldId id="284" r:id="rId19"/>
    <p:sldId id="283" r:id="rId20"/>
    <p:sldId id="275" r:id="rId21"/>
    <p:sldId id="276" r:id="rId22"/>
    <p:sldId id="277" r:id="rId23"/>
    <p:sldId id="278" r:id="rId24"/>
    <p:sldId id="285" r:id="rId25"/>
    <p:sldId id="286" r:id="rId26"/>
    <p:sldId id="279" r:id="rId27"/>
    <p:sldId id="280" r:id="rId28"/>
    <p:sldId id="261" r:id="rId29"/>
    <p:sldId id="281" r:id="rId30"/>
    <p:sldId id="289"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0" d="100"/>
          <a:sy n="50" d="100"/>
        </p:scale>
        <p:origin x="-1253"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E32264-072E-44CA-82E0-CC368224C58D}" type="datetimeFigureOut">
              <a:rPr lang="en-IE" smtClean="0"/>
              <a:pPr/>
              <a:t>18/04/2016</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575D62-7E53-4B4C-94E9-2B227C4BAC9A}" type="slidenum">
              <a:rPr lang="en-IE" smtClean="0"/>
              <a:pPr/>
              <a:t>‹#›</a:t>
            </a:fld>
            <a:endParaRPr lang="en-I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Equivalent of whole new adult lifetime</a:t>
            </a:r>
            <a:endParaRPr lang="en-IE" dirty="0"/>
          </a:p>
        </p:txBody>
      </p:sp>
      <p:sp>
        <p:nvSpPr>
          <p:cNvPr id="4" name="Slide Number Placeholder 3"/>
          <p:cNvSpPr>
            <a:spLocks noGrp="1"/>
          </p:cNvSpPr>
          <p:nvPr>
            <p:ph type="sldNum" sz="quarter" idx="10"/>
          </p:nvPr>
        </p:nvSpPr>
        <p:spPr/>
        <p:txBody>
          <a:bodyPr/>
          <a:lstStyle/>
          <a:p>
            <a:fld id="{A0575D62-7E53-4B4C-94E9-2B227C4BAC9A}" type="slidenum">
              <a:rPr lang="en-IE" smtClean="0"/>
              <a:pPr/>
              <a:t>3</a:t>
            </a:fld>
            <a:endParaRPr lang="en-I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IE" dirty="0" smtClean="0"/>
              <a:t>22% pop lived in &gt; 10 rooms</a:t>
            </a:r>
          </a:p>
          <a:p>
            <a:r>
              <a:rPr lang="en-IE" dirty="0" smtClean="0"/>
              <a:t>36% lived 1 bedroom tenements</a:t>
            </a:r>
          </a:p>
          <a:p>
            <a:r>
              <a:rPr lang="en-IE" dirty="0" smtClean="0"/>
              <a:t>81:1000 dead before 1</a:t>
            </a:r>
            <a:r>
              <a:rPr lang="en-IE" baseline="30000" dirty="0" smtClean="0"/>
              <a:t>st</a:t>
            </a:r>
            <a:r>
              <a:rPr lang="en-IE" dirty="0" smtClean="0"/>
              <a:t> Birthday – Dublin  153:1000</a:t>
            </a:r>
          </a:p>
          <a:p>
            <a:r>
              <a:rPr lang="en-IE" dirty="0" smtClean="0"/>
              <a:t>Homogenous society -  0.7% born outside</a:t>
            </a:r>
            <a:r>
              <a:rPr lang="en-IE" baseline="0" dirty="0" smtClean="0"/>
              <a:t> Ireland</a:t>
            </a:r>
            <a:endParaRPr lang="en-IE" dirty="0"/>
          </a:p>
        </p:txBody>
      </p:sp>
      <p:sp>
        <p:nvSpPr>
          <p:cNvPr id="4" name="Slide Number Placeholder 3"/>
          <p:cNvSpPr>
            <a:spLocks noGrp="1"/>
          </p:cNvSpPr>
          <p:nvPr>
            <p:ph type="sldNum" sz="quarter" idx="10"/>
          </p:nvPr>
        </p:nvSpPr>
        <p:spPr/>
        <p:txBody>
          <a:bodyPr/>
          <a:lstStyle/>
          <a:p>
            <a:fld id="{A0575D62-7E53-4B4C-94E9-2B227C4BAC9A}" type="slidenum">
              <a:rPr lang="en-IE" smtClean="0"/>
              <a:pPr/>
              <a:t>5</a:t>
            </a:fld>
            <a:endParaRPr lang="en-I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E86C6D0C-F560-4D16-86F3-83C1117FBB6F}" type="datetime1">
              <a:rPr lang="en-IE" smtClean="0"/>
              <a:pPr/>
              <a:t>18/04/2016</a:t>
            </a:fld>
            <a:endParaRPr lang="en-IE"/>
          </a:p>
        </p:txBody>
      </p:sp>
      <p:sp>
        <p:nvSpPr>
          <p:cNvPr id="2" name="Footer Placeholder 1"/>
          <p:cNvSpPr>
            <a:spLocks noGrp="1"/>
          </p:cNvSpPr>
          <p:nvPr>
            <p:ph type="ftr" sz="quarter" idx="11"/>
          </p:nvPr>
        </p:nvSpPr>
        <p:spPr/>
        <p:txBody>
          <a:bodyPr/>
          <a:lstStyle/>
          <a:p>
            <a:endParaRPr lang="en-IE"/>
          </a:p>
        </p:txBody>
      </p:sp>
      <p:sp>
        <p:nvSpPr>
          <p:cNvPr id="15" name="Slide Number Placeholder 14"/>
          <p:cNvSpPr>
            <a:spLocks noGrp="1"/>
          </p:cNvSpPr>
          <p:nvPr>
            <p:ph type="sldNum" sz="quarter" idx="12"/>
          </p:nvPr>
        </p:nvSpPr>
        <p:spPr>
          <a:xfrm>
            <a:off x="8229600" y="6473952"/>
            <a:ext cx="758952" cy="246888"/>
          </a:xfrm>
        </p:spPr>
        <p:txBody>
          <a:bodyPr/>
          <a:lstStyle/>
          <a:p>
            <a:fld id="{9B4BF011-E2E6-4E50-85B4-BF4CED435338}" type="slidenum">
              <a:rPr lang="en-IE" smtClean="0"/>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6F1D44D-FD0A-4E40-8731-A1CC4E676598}" type="datetime1">
              <a:rPr lang="en-IE" smtClean="0"/>
              <a:pPr/>
              <a:t>18/04/2016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B4BF011-E2E6-4E50-85B4-BF4CED435338}"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0443E7-3B63-4AC5-B462-A5D9BE3B35E5}" type="datetime1">
              <a:rPr lang="en-IE" smtClean="0"/>
              <a:pPr/>
              <a:t>18/04/2016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B4BF011-E2E6-4E50-85B4-BF4CED435338}"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C8C86E38-AC1B-478D-BC1C-D73A03849898}" type="datetime1">
              <a:rPr lang="en-IE" smtClean="0"/>
              <a:pPr/>
              <a:t>18/04/2016</a:t>
            </a:fld>
            <a:endParaRPr lang="en-IE"/>
          </a:p>
        </p:txBody>
      </p:sp>
      <p:sp>
        <p:nvSpPr>
          <p:cNvPr id="19" name="Footer Placeholder 18"/>
          <p:cNvSpPr>
            <a:spLocks noGrp="1"/>
          </p:cNvSpPr>
          <p:nvPr>
            <p:ph type="ftr" sz="quarter" idx="11"/>
          </p:nvPr>
        </p:nvSpPr>
        <p:spPr>
          <a:xfrm>
            <a:off x="3581400" y="76200"/>
            <a:ext cx="2895600" cy="288925"/>
          </a:xfrm>
        </p:spPr>
        <p:txBody>
          <a:bodyPr/>
          <a:lstStyle/>
          <a:p>
            <a:endParaRPr lang="en-IE"/>
          </a:p>
        </p:txBody>
      </p:sp>
      <p:sp>
        <p:nvSpPr>
          <p:cNvPr id="16" name="Slide Number Placeholder 15"/>
          <p:cNvSpPr>
            <a:spLocks noGrp="1"/>
          </p:cNvSpPr>
          <p:nvPr>
            <p:ph type="sldNum" sz="quarter" idx="12"/>
          </p:nvPr>
        </p:nvSpPr>
        <p:spPr>
          <a:xfrm>
            <a:off x="8229600" y="6473952"/>
            <a:ext cx="758952" cy="246888"/>
          </a:xfrm>
        </p:spPr>
        <p:txBody>
          <a:bodyPr/>
          <a:lstStyle/>
          <a:p>
            <a:fld id="{9B4BF011-E2E6-4E50-85B4-BF4CED435338}" type="slidenum">
              <a:rPr lang="en-IE" smtClean="0"/>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A0481A2A-0A91-47A3-8DDB-E2766869812E}" type="datetime1">
              <a:rPr lang="en-IE" smtClean="0"/>
              <a:pPr/>
              <a:t>18/04/2016</a:t>
            </a:fld>
            <a:endParaRPr lang="en-IE"/>
          </a:p>
        </p:txBody>
      </p:sp>
      <p:sp>
        <p:nvSpPr>
          <p:cNvPr id="11" name="Footer Placeholder 10"/>
          <p:cNvSpPr>
            <a:spLocks noGrp="1"/>
          </p:cNvSpPr>
          <p:nvPr>
            <p:ph type="ftr" sz="quarter" idx="11"/>
          </p:nvPr>
        </p:nvSpPr>
        <p:spPr/>
        <p:txBody>
          <a:bodyPr/>
          <a:lstStyle/>
          <a:p>
            <a:endParaRPr lang="en-IE"/>
          </a:p>
        </p:txBody>
      </p:sp>
      <p:sp>
        <p:nvSpPr>
          <p:cNvPr id="16" name="Slide Number Placeholder 15"/>
          <p:cNvSpPr>
            <a:spLocks noGrp="1"/>
          </p:cNvSpPr>
          <p:nvPr>
            <p:ph type="sldNum" sz="quarter" idx="12"/>
          </p:nvPr>
        </p:nvSpPr>
        <p:spPr/>
        <p:txBody>
          <a:bodyPr/>
          <a:lstStyle/>
          <a:p>
            <a:fld id="{9B4BF011-E2E6-4E50-85B4-BF4CED435338}" type="slidenum">
              <a:rPr lang="en-IE" smtClean="0"/>
              <a:pPr/>
              <a:t>‹#›</a:t>
            </a:fld>
            <a:endParaRPr lang="en-IE"/>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F3ACB0F2-F98B-4686-BA98-B6BF8F08CE00}" type="datetime1">
              <a:rPr lang="en-IE" smtClean="0"/>
              <a:pPr/>
              <a:t>18/04/2016</a:t>
            </a:fld>
            <a:endParaRPr lang="en-IE"/>
          </a:p>
        </p:txBody>
      </p:sp>
      <p:sp>
        <p:nvSpPr>
          <p:cNvPr id="10" name="Footer Placeholder 9"/>
          <p:cNvSpPr>
            <a:spLocks noGrp="1"/>
          </p:cNvSpPr>
          <p:nvPr>
            <p:ph type="ftr" sz="quarter" idx="11"/>
          </p:nvPr>
        </p:nvSpPr>
        <p:spPr/>
        <p:txBody>
          <a:bodyPr/>
          <a:lstStyle/>
          <a:p>
            <a:endParaRPr lang="en-IE"/>
          </a:p>
        </p:txBody>
      </p:sp>
      <p:sp>
        <p:nvSpPr>
          <p:cNvPr id="31" name="Slide Number Placeholder 30"/>
          <p:cNvSpPr>
            <a:spLocks noGrp="1"/>
          </p:cNvSpPr>
          <p:nvPr>
            <p:ph type="sldNum" sz="quarter" idx="12"/>
          </p:nvPr>
        </p:nvSpPr>
        <p:spPr/>
        <p:txBody>
          <a:bodyPr/>
          <a:lstStyle/>
          <a:p>
            <a:fld id="{9B4BF011-E2E6-4E50-85B4-BF4CED435338}" type="slidenum">
              <a:rPr lang="en-IE" smtClean="0"/>
              <a:pPr/>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91470210-CEA1-4ABE-9162-9DEF6D522743}" type="datetime1">
              <a:rPr lang="en-IE" smtClean="0"/>
              <a:pPr/>
              <a:t>18/04/2016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a:xfrm>
            <a:off x="8229600" y="6477000"/>
            <a:ext cx="762000" cy="246888"/>
          </a:xfrm>
        </p:spPr>
        <p:txBody>
          <a:bodyPr/>
          <a:lstStyle/>
          <a:p>
            <a:fld id="{9B4BF011-E2E6-4E50-85B4-BF4CED435338}" type="slidenum">
              <a:rPr lang="en-IE" smtClean="0"/>
              <a:pPr/>
              <a:t>‹#›</a:t>
            </a:fld>
            <a:endParaRPr lang="en-IE"/>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48DF4109-FC96-4FEE-9D7B-9A4F2C41D7DB}" type="datetime1">
              <a:rPr lang="en-IE" smtClean="0"/>
              <a:pPr/>
              <a:t>18/04/2016</a:t>
            </a:fld>
            <a:endParaRPr lang="en-IE"/>
          </a:p>
        </p:txBody>
      </p:sp>
      <p:sp>
        <p:nvSpPr>
          <p:cNvPr id="21" name="Footer Placeholder 20"/>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B4BF011-E2E6-4E50-85B4-BF4CED435338}" type="slidenum">
              <a:rPr lang="en-IE" smtClean="0"/>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7ED7AD7-5924-46D1-9F0B-8FDC076C88DF}" type="datetime1">
              <a:rPr lang="en-IE" smtClean="0"/>
              <a:pPr/>
              <a:t>18/04/2016</a:t>
            </a:fld>
            <a:endParaRPr lang="en-IE"/>
          </a:p>
        </p:txBody>
      </p:sp>
      <p:sp>
        <p:nvSpPr>
          <p:cNvPr id="24" name="Footer Placeholder 23"/>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B4BF011-E2E6-4E50-85B4-BF4CED435338}"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A3180478-E6AA-4003-8C03-A81F7254AF78}" type="datetime1">
              <a:rPr lang="en-IE" smtClean="0"/>
              <a:pPr/>
              <a:t>18/04/2016</a:t>
            </a:fld>
            <a:endParaRPr lang="en-IE"/>
          </a:p>
        </p:txBody>
      </p:sp>
      <p:sp>
        <p:nvSpPr>
          <p:cNvPr id="29" name="Footer Placeholder 28"/>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B4BF011-E2E6-4E50-85B4-BF4CED435338}" type="slidenum">
              <a:rPr lang="en-IE" smtClean="0"/>
              <a:pPr/>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48FC8FB0-AB7D-46F0-B5CE-112BED0E210A}" type="datetime1">
              <a:rPr lang="en-IE" smtClean="0"/>
              <a:pPr/>
              <a:t>18/04/2016</a:t>
            </a:fld>
            <a:endParaRPr lang="en-IE"/>
          </a:p>
        </p:txBody>
      </p:sp>
      <p:sp>
        <p:nvSpPr>
          <p:cNvPr id="5" name="Footer Placeholder 4"/>
          <p:cNvSpPr>
            <a:spLocks noGrp="1"/>
          </p:cNvSpPr>
          <p:nvPr>
            <p:ph type="ftr" sz="quarter" idx="11"/>
          </p:nvPr>
        </p:nvSpPr>
        <p:spPr/>
        <p:txBody>
          <a:bodyPr/>
          <a:lstStyle/>
          <a:p>
            <a:endParaRPr lang="en-IE"/>
          </a:p>
        </p:txBody>
      </p:sp>
      <p:sp>
        <p:nvSpPr>
          <p:cNvPr id="31" name="Slide Number Placeholder 30"/>
          <p:cNvSpPr>
            <a:spLocks noGrp="1"/>
          </p:cNvSpPr>
          <p:nvPr>
            <p:ph type="sldNum" sz="quarter" idx="12"/>
          </p:nvPr>
        </p:nvSpPr>
        <p:spPr/>
        <p:txBody>
          <a:bodyPr/>
          <a:lstStyle/>
          <a:p>
            <a:fld id="{9B4BF011-E2E6-4E50-85B4-BF4CED435338}" type="slidenum">
              <a:rPr lang="en-IE" smtClean="0"/>
              <a:pPr/>
              <a:t>‹#›</a:t>
            </a:fld>
            <a:endParaRPr lang="en-IE"/>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4ACB802-3A52-4C13-B048-7B91E57DA884}" type="datetime1">
              <a:rPr lang="en-IE" smtClean="0"/>
              <a:pPr/>
              <a:t>18/04/2016</a:t>
            </a:fld>
            <a:endParaRPr lang="en-IE"/>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IE"/>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9B4BF011-E2E6-4E50-85B4-BF4CED435338}" type="slidenum">
              <a:rPr lang="en-IE" smtClean="0"/>
              <a:pPr/>
              <a:t>‹#›</a:t>
            </a:fld>
            <a:endParaRPr lang="en-IE"/>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9.jpeg"/><Relationship Id="rId7" Type="http://schemas.openxmlformats.org/officeDocument/2006/relationships/image" Target="../media/image11.jpeg"/><Relationship Id="rId2" Type="http://schemas.openxmlformats.org/officeDocument/2006/relationships/hyperlink" Target="http://www.google.ie/url?sa=i&amp;rct=j&amp;q=&amp;esrc=s&amp;source=images&amp;cd=&amp;cad=rja&amp;uact=8&amp;ved=0CAcQjRw&amp;url=http://en.wikipedia.org/wiki/Judi_Dench&amp;ei=X48UVYqDGOSz7gaa2YGADA&amp;bvm=bv.89381419,d.d2s&amp;psig=AFQjCNGFXLdlb-UGSR7VzmxIWsqMc763qA&amp;ust=1427497137110977" TargetMode="External"/><Relationship Id="rId1" Type="http://schemas.openxmlformats.org/officeDocument/2006/relationships/slideLayout" Target="../slideLayouts/slideLayout7.xml"/><Relationship Id="rId6" Type="http://schemas.openxmlformats.org/officeDocument/2006/relationships/hyperlink" Target="https://www.google.ie/url?sa=i&amp;rct=j&amp;q=&amp;esrc=s&amp;source=images&amp;cd=&amp;cad=rja&amp;uact=8&amp;ved=0CAcQjRw&amp;url=https://jplawlor.wordpress.com/2014/03/31/queues-at-the-hole-in-the-wall/&amp;ei=BJEUVYLwBKi67gaW8IDACQ&amp;bvm=bv.89381419,d.d2s&amp;psig=AFQjCNG60P--FPlqNWqjSTP1zu_PyLcuTA&amp;ust=1427497535668722" TargetMode="External"/><Relationship Id="rId5" Type="http://schemas.openxmlformats.org/officeDocument/2006/relationships/image" Target="../media/image10.jpeg"/><Relationship Id="rId4" Type="http://schemas.openxmlformats.org/officeDocument/2006/relationships/hyperlink" Target="http://www.google.ie/url?sa=i&amp;rct=j&amp;q=&amp;esrc=s&amp;source=images&amp;cd=&amp;cad=rja&amp;uact=8&amp;ved=0CAcQjRw&amp;url=http://www.dailymail.co.uk/tvshowbiz/article-2178106/Homeland-actor-David-Harewood-bemoans-limited-black-roles-UK.html&amp;ei=DZAUVbGtEIzV7Qb-n4CQAw&amp;bvm=bv.89381419,d.d2s&amp;psig=AFQjCNFiKcksVJdKMdxgcgTBJftLtVvcuw&amp;ust=1427497223291411"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dirty="0" smtClean="0"/>
              <a:t>Education and Development for the Third Act</a:t>
            </a:r>
            <a:endParaRPr lang="en-IE" dirty="0"/>
          </a:p>
        </p:txBody>
      </p:sp>
      <p:sp>
        <p:nvSpPr>
          <p:cNvPr id="3" name="Subtitle 2"/>
          <p:cNvSpPr>
            <a:spLocks noGrp="1"/>
          </p:cNvSpPr>
          <p:nvPr>
            <p:ph type="subTitle" idx="1"/>
          </p:nvPr>
        </p:nvSpPr>
        <p:spPr/>
        <p:txBody>
          <a:bodyPr/>
          <a:lstStyle/>
          <a:p>
            <a:r>
              <a:rPr lang="en-IE" dirty="0" smtClean="0"/>
              <a:t>Liz Early</a:t>
            </a:r>
            <a:endParaRPr lang="en-I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t>The New Third Act</a:t>
            </a:r>
            <a:endParaRPr lang="en-IE" dirty="0"/>
          </a:p>
        </p:txBody>
      </p:sp>
      <p:sp>
        <p:nvSpPr>
          <p:cNvPr id="2" name="Slide Number Placeholder 1"/>
          <p:cNvSpPr>
            <a:spLocks noGrp="1"/>
          </p:cNvSpPr>
          <p:nvPr>
            <p:ph type="sldNum" sz="quarter" idx="12"/>
          </p:nvPr>
        </p:nvSpPr>
        <p:spPr/>
        <p:txBody>
          <a:bodyPr/>
          <a:lstStyle/>
          <a:p>
            <a:fld id="{9B4BF011-E2E6-4E50-85B4-BF4CED435338}" type="slidenum">
              <a:rPr lang="en-IE" smtClean="0"/>
              <a:pPr/>
              <a:t>10</a:t>
            </a:fld>
            <a:endParaRPr lang="en-IE"/>
          </a:p>
        </p:txBody>
      </p:sp>
      <p:graphicFrame>
        <p:nvGraphicFramePr>
          <p:cNvPr id="4" name="Table 3"/>
          <p:cNvGraphicFramePr>
            <a:graphicFrameLocks noGrp="1"/>
          </p:cNvGraphicFramePr>
          <p:nvPr/>
        </p:nvGraphicFramePr>
        <p:xfrm>
          <a:off x="611560" y="1556792"/>
          <a:ext cx="7992888" cy="4846320"/>
        </p:xfrm>
        <a:graphic>
          <a:graphicData uri="http://schemas.openxmlformats.org/drawingml/2006/table">
            <a:tbl>
              <a:tblPr firstRow="1" bandRow="1">
                <a:tableStyleId>{5C22544A-7EE6-4342-B048-85BDC9FD1C3A}</a:tableStyleId>
              </a:tblPr>
              <a:tblGrid>
                <a:gridCol w="3672408"/>
                <a:gridCol w="4320480"/>
              </a:tblGrid>
              <a:tr h="969904">
                <a:tc>
                  <a:txBody>
                    <a:bodyPr/>
                    <a:lstStyle/>
                    <a:p>
                      <a:pPr algn="ctr"/>
                      <a:r>
                        <a:rPr lang="en-IE" sz="3200" dirty="0" smtClean="0"/>
                        <a:t>First Act</a:t>
                      </a:r>
                      <a:endParaRPr lang="en-IE" sz="3200" dirty="0"/>
                    </a:p>
                  </a:txBody>
                  <a:tcPr/>
                </a:tc>
                <a:tc>
                  <a:txBody>
                    <a:bodyPr/>
                    <a:lstStyle/>
                    <a:p>
                      <a:r>
                        <a:rPr lang="en-IE" sz="2400" b="1" dirty="0" smtClean="0"/>
                        <a:t>Formation</a:t>
                      </a:r>
                      <a:r>
                        <a:rPr lang="en-IE" dirty="0" smtClean="0"/>
                        <a:t>, childhood adolescence, dependency</a:t>
                      </a:r>
                    </a:p>
                    <a:p>
                      <a:r>
                        <a:rPr lang="en-IE" dirty="0" smtClean="0"/>
                        <a:t>Growing to adulthood</a:t>
                      </a:r>
                      <a:r>
                        <a:rPr lang="en-IE" baseline="0" dirty="0" smtClean="0"/>
                        <a:t> (1-25 years)</a:t>
                      </a:r>
                      <a:endParaRPr lang="en-IE" dirty="0"/>
                    </a:p>
                  </a:txBody>
                  <a:tcPr/>
                </a:tc>
              </a:tr>
              <a:tr h="1260875">
                <a:tc>
                  <a:txBody>
                    <a:bodyPr/>
                    <a:lstStyle/>
                    <a:p>
                      <a:pPr algn="ctr"/>
                      <a:r>
                        <a:rPr lang="en-IE" sz="2800" dirty="0" smtClean="0"/>
                        <a:t>Second Act</a:t>
                      </a:r>
                      <a:endParaRPr lang="en-IE" sz="2800" dirty="0"/>
                    </a:p>
                  </a:txBody>
                  <a:tcPr/>
                </a:tc>
                <a:tc>
                  <a:txBody>
                    <a:bodyPr/>
                    <a:lstStyle/>
                    <a:p>
                      <a:r>
                        <a:rPr lang="en-IE" sz="2400" dirty="0" smtClean="0"/>
                        <a:t>Development</a:t>
                      </a:r>
                      <a:r>
                        <a:rPr lang="en-IE" dirty="0" smtClean="0"/>
                        <a:t>, independence, career planning</a:t>
                      </a:r>
                      <a:r>
                        <a:rPr lang="en-IE" baseline="0" dirty="0" smtClean="0"/>
                        <a:t> &amp; progression,</a:t>
                      </a:r>
                    </a:p>
                    <a:p>
                      <a:r>
                        <a:rPr lang="en-IE" baseline="0" dirty="0" smtClean="0"/>
                        <a:t>Partnering, bringing up family , saving for later ( age 25 – 60/65)</a:t>
                      </a:r>
                      <a:endParaRPr lang="en-IE" dirty="0"/>
                    </a:p>
                  </a:txBody>
                  <a:tcPr/>
                </a:tc>
              </a:tr>
              <a:tr h="1260875">
                <a:tc>
                  <a:txBody>
                    <a:bodyPr/>
                    <a:lstStyle/>
                    <a:p>
                      <a:pPr algn="ctr"/>
                      <a:r>
                        <a:rPr lang="en-IE" sz="2800" dirty="0" smtClean="0"/>
                        <a:t>Third Act</a:t>
                      </a:r>
                      <a:endParaRPr lang="en-IE" sz="2800" dirty="0"/>
                    </a:p>
                  </a:txBody>
                  <a:tcPr/>
                </a:tc>
                <a:tc>
                  <a:txBody>
                    <a:bodyPr/>
                    <a:lstStyle/>
                    <a:p>
                      <a:r>
                        <a:rPr kumimoji="0" lang="en-IE" sz="2400" b="0" kern="1200" baseline="0" dirty="0" smtClean="0">
                          <a:solidFill>
                            <a:schemeClr val="dk1"/>
                          </a:solidFill>
                          <a:latin typeface="+mn-lt"/>
                          <a:ea typeface="+mn-ea"/>
                          <a:cs typeface="+mn-cs"/>
                        </a:rPr>
                        <a:t>Transformation</a:t>
                      </a:r>
                      <a:r>
                        <a:rPr kumimoji="0" lang="en-IE" sz="1800" b="0" kern="1200" baseline="0" dirty="0" smtClean="0">
                          <a:solidFill>
                            <a:schemeClr val="dk1"/>
                          </a:solidFill>
                          <a:latin typeface="+mn-lt"/>
                          <a:ea typeface="+mn-ea"/>
                          <a:cs typeface="+mn-cs"/>
                        </a:rPr>
                        <a:t>, second chance, new career after retirement.</a:t>
                      </a:r>
                    </a:p>
                    <a:p>
                      <a:r>
                        <a:rPr kumimoji="0" lang="en-IE" sz="1800" b="0" kern="1200" baseline="0" dirty="0" smtClean="0">
                          <a:solidFill>
                            <a:schemeClr val="dk1"/>
                          </a:solidFill>
                          <a:latin typeface="+mn-lt"/>
                          <a:ea typeface="+mn-ea"/>
                          <a:cs typeface="+mn-cs"/>
                        </a:rPr>
                        <a:t>Time, space, opportunity for growth &amp; development (age 55-80+)</a:t>
                      </a:r>
                      <a:endParaRPr lang="en-IE" b="0" dirty="0"/>
                    </a:p>
                  </a:txBody>
                  <a:tcPr/>
                </a:tc>
              </a:tr>
              <a:tr h="1260875">
                <a:tc>
                  <a:txBody>
                    <a:bodyPr/>
                    <a:lstStyle/>
                    <a:p>
                      <a:pPr algn="ctr"/>
                      <a:r>
                        <a:rPr lang="en-IE" sz="3200" dirty="0" smtClean="0"/>
                        <a:t>Fourth Act</a:t>
                      </a:r>
                      <a:endParaRPr lang="en-IE" sz="3200" dirty="0"/>
                    </a:p>
                  </a:txBody>
                  <a:tcPr/>
                </a:tc>
                <a:tc>
                  <a:txBody>
                    <a:bodyPr/>
                    <a:lstStyle/>
                    <a:p>
                      <a:r>
                        <a:rPr kumimoji="0" lang="en-IE" sz="2400" b="0" kern="1200" baseline="0" dirty="0" smtClean="0">
                          <a:solidFill>
                            <a:schemeClr val="dk1"/>
                          </a:solidFill>
                          <a:latin typeface="+mn-lt"/>
                          <a:ea typeface="+mn-ea"/>
                          <a:cs typeface="+mn-cs"/>
                        </a:rPr>
                        <a:t>Pairing down</a:t>
                      </a:r>
                      <a:r>
                        <a:rPr kumimoji="0" lang="en-IE" sz="1800" b="0" kern="1200" baseline="0" dirty="0" smtClean="0">
                          <a:solidFill>
                            <a:schemeClr val="dk1"/>
                          </a:solidFill>
                          <a:latin typeface="+mn-lt"/>
                          <a:ea typeface="+mn-ea"/>
                          <a:cs typeface="+mn-cs"/>
                        </a:rPr>
                        <a:t>, old age, facing increasing frailty, loss of acuity</a:t>
                      </a:r>
                    </a:p>
                    <a:p>
                      <a:r>
                        <a:rPr kumimoji="0" lang="en-IE" sz="1800" b="0" kern="1200" baseline="0" dirty="0" smtClean="0">
                          <a:solidFill>
                            <a:schemeClr val="dk1"/>
                          </a:solidFill>
                          <a:latin typeface="+mn-lt"/>
                          <a:ea typeface="+mn-ea"/>
                          <a:cs typeface="+mn-cs"/>
                        </a:rPr>
                        <a:t>of senses, health or mind and facing the inevitable end of life</a:t>
                      </a:r>
                      <a:endParaRPr lang="en-IE" b="0"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Third Act</a:t>
            </a:r>
            <a:endParaRPr lang="en-IE" dirty="0"/>
          </a:p>
        </p:txBody>
      </p:sp>
      <p:sp>
        <p:nvSpPr>
          <p:cNvPr id="3" name="Content Placeholder 2"/>
          <p:cNvSpPr>
            <a:spLocks noGrp="1"/>
          </p:cNvSpPr>
          <p:nvPr>
            <p:ph idx="1"/>
          </p:nvPr>
        </p:nvSpPr>
        <p:spPr/>
        <p:txBody>
          <a:bodyPr/>
          <a:lstStyle/>
          <a:p>
            <a:r>
              <a:rPr lang="en-IE" dirty="0" smtClean="0"/>
              <a:t>Development  Phase – with own significance</a:t>
            </a:r>
          </a:p>
          <a:p>
            <a:endParaRPr lang="en-IE" dirty="0" smtClean="0"/>
          </a:p>
          <a:p>
            <a:r>
              <a:rPr lang="en-IE" dirty="0" smtClean="0"/>
              <a:t>As different to the Second Act as the First Act is to the Second</a:t>
            </a:r>
          </a:p>
          <a:p>
            <a:endParaRPr lang="en-IE" dirty="0" smtClean="0"/>
          </a:p>
          <a:p>
            <a:r>
              <a:rPr lang="en-IE" dirty="0" smtClean="0"/>
              <a:t>Opportunity to shift the old paradigm of ageing</a:t>
            </a:r>
            <a:endParaRPr lang="en-IE" dirty="0"/>
          </a:p>
        </p:txBody>
      </p:sp>
      <p:sp>
        <p:nvSpPr>
          <p:cNvPr id="4" name="Slide Number Placeholder 3"/>
          <p:cNvSpPr>
            <a:spLocks noGrp="1"/>
          </p:cNvSpPr>
          <p:nvPr>
            <p:ph type="sldNum" sz="quarter" idx="12"/>
          </p:nvPr>
        </p:nvSpPr>
        <p:spPr/>
        <p:txBody>
          <a:bodyPr/>
          <a:lstStyle/>
          <a:p>
            <a:fld id="{9B4BF011-E2E6-4E50-85B4-BF4CED435338}" type="slidenum">
              <a:rPr lang="en-IE" smtClean="0"/>
              <a:pPr/>
              <a:t>11</a:t>
            </a:fld>
            <a:endParaRPr lang="en-I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t>Task of Third Act</a:t>
            </a:r>
            <a:endParaRPr lang="en-IE" dirty="0"/>
          </a:p>
        </p:txBody>
      </p:sp>
      <p:sp>
        <p:nvSpPr>
          <p:cNvPr id="4" name="Content Placeholder 3"/>
          <p:cNvSpPr>
            <a:spLocks noGrp="1"/>
          </p:cNvSpPr>
          <p:nvPr>
            <p:ph idx="1"/>
          </p:nvPr>
        </p:nvSpPr>
        <p:spPr/>
        <p:txBody>
          <a:bodyPr>
            <a:normAutofit/>
          </a:bodyPr>
          <a:lstStyle/>
          <a:p>
            <a:r>
              <a:rPr lang="en-IE" dirty="0" smtClean="0"/>
              <a:t>Opportunity for Spiritual enlargement / development</a:t>
            </a:r>
          </a:p>
          <a:p>
            <a:endParaRPr lang="en-IE" dirty="0" smtClean="0"/>
          </a:p>
          <a:p>
            <a:r>
              <a:rPr lang="en-IE" dirty="0" smtClean="0"/>
              <a:t>Finish up the task of finishing ourselves </a:t>
            </a:r>
          </a:p>
          <a:p>
            <a:pPr lvl="8"/>
            <a:r>
              <a:rPr lang="en-IE" dirty="0" smtClean="0"/>
              <a:t>Jane Fonda</a:t>
            </a:r>
          </a:p>
          <a:p>
            <a:endParaRPr lang="en-IE" dirty="0" smtClean="0"/>
          </a:p>
          <a:p>
            <a:r>
              <a:rPr lang="en-IE" dirty="0" smtClean="0"/>
              <a:t>The lifelong project of becoming more nearly the whole person we were meant to be </a:t>
            </a:r>
            <a:r>
              <a:rPr lang="en-IE" sz="2000" dirty="0" smtClean="0"/>
              <a:t>(Hollis J)</a:t>
            </a:r>
          </a:p>
          <a:p>
            <a:pPr>
              <a:buNone/>
            </a:pPr>
            <a:endParaRPr lang="en-IE" dirty="0" smtClean="0"/>
          </a:p>
        </p:txBody>
      </p:sp>
      <p:sp>
        <p:nvSpPr>
          <p:cNvPr id="2" name="Slide Number Placeholder 1"/>
          <p:cNvSpPr>
            <a:spLocks noGrp="1"/>
          </p:cNvSpPr>
          <p:nvPr>
            <p:ph type="sldNum" sz="quarter" idx="12"/>
          </p:nvPr>
        </p:nvSpPr>
        <p:spPr/>
        <p:txBody>
          <a:bodyPr/>
          <a:lstStyle/>
          <a:p>
            <a:fld id="{9B4BF011-E2E6-4E50-85B4-BF4CED435338}" type="slidenum">
              <a:rPr lang="en-IE" smtClean="0"/>
              <a:pPr/>
              <a:t>12</a:t>
            </a:fld>
            <a:endParaRPr lang="en-I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2000"/>
                                        <p:tgtEl>
                                          <p:spTgt spid="4">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fade">
                                      <p:cBhvr>
                                        <p:cTn id="15" dur="2000"/>
                                        <p:tgtEl>
                                          <p:spTgt spid="4">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xEl>
                                              <p:pRg st="5" end="5"/>
                                            </p:txEl>
                                          </p:spTgt>
                                        </p:tgtEl>
                                        <p:attrNameLst>
                                          <p:attrName>style.visibility</p:attrName>
                                        </p:attrNameLst>
                                      </p:cBhvr>
                                      <p:to>
                                        <p:strVal val="visible"/>
                                      </p:to>
                                    </p:set>
                                    <p:animEffect transition="in" filter="fade">
                                      <p:cBhvr>
                                        <p:cTn id="20" dur="2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Third Act Potential</a:t>
            </a:r>
            <a:endParaRPr lang="en-IE" dirty="0"/>
          </a:p>
        </p:txBody>
      </p:sp>
      <p:sp>
        <p:nvSpPr>
          <p:cNvPr id="3" name="Content Placeholder 2"/>
          <p:cNvSpPr>
            <a:spLocks noGrp="1"/>
          </p:cNvSpPr>
          <p:nvPr>
            <p:ph idx="1"/>
          </p:nvPr>
        </p:nvSpPr>
        <p:spPr/>
        <p:txBody>
          <a:bodyPr/>
          <a:lstStyle/>
          <a:p>
            <a:r>
              <a:rPr lang="en-IE" dirty="0" smtClean="0"/>
              <a:t>Presents a rich possibility for spiritual enlargement, for we are never going to have greater powers of choice, never have more lessons of history from which to learn, never possess more emotional resilience, more insight into what works for us and what does not, or a deeper, sometimes more desperate, conviction of the importance of getting our life back      </a:t>
            </a:r>
            <a:r>
              <a:rPr lang="en-IE" sz="2000" dirty="0" smtClean="0"/>
              <a:t>(Hollis, J. 2006)</a:t>
            </a:r>
            <a:endParaRPr lang="en-IE" sz="2000" dirty="0"/>
          </a:p>
        </p:txBody>
      </p:sp>
      <p:sp>
        <p:nvSpPr>
          <p:cNvPr id="4" name="Slide Number Placeholder 3"/>
          <p:cNvSpPr>
            <a:spLocks noGrp="1"/>
          </p:cNvSpPr>
          <p:nvPr>
            <p:ph type="sldNum" sz="quarter" idx="12"/>
          </p:nvPr>
        </p:nvSpPr>
        <p:spPr/>
        <p:txBody>
          <a:bodyPr/>
          <a:lstStyle/>
          <a:p>
            <a:fld id="{9B4BF011-E2E6-4E50-85B4-BF4CED435338}" type="slidenum">
              <a:rPr lang="en-IE" smtClean="0"/>
              <a:pPr/>
              <a:t>13</a:t>
            </a:fld>
            <a:endParaRPr lang="en-IE"/>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Third Act Development</a:t>
            </a:r>
            <a:endParaRPr lang="en-IE" dirty="0"/>
          </a:p>
        </p:txBody>
      </p:sp>
      <p:sp>
        <p:nvSpPr>
          <p:cNvPr id="3" name="Content Placeholder 2"/>
          <p:cNvSpPr>
            <a:spLocks noGrp="1"/>
          </p:cNvSpPr>
          <p:nvPr>
            <p:ph idx="1"/>
          </p:nvPr>
        </p:nvSpPr>
        <p:spPr/>
        <p:txBody>
          <a:bodyPr>
            <a:normAutofit/>
          </a:bodyPr>
          <a:lstStyle/>
          <a:p>
            <a:endParaRPr lang="en-IE" sz="4000" dirty="0" smtClean="0"/>
          </a:p>
          <a:p>
            <a:r>
              <a:rPr lang="en-IE" sz="4000" dirty="0" smtClean="0"/>
              <a:t>It is a journey across the most archaic, most daunting, most inviting sea of all – our own souls  </a:t>
            </a:r>
            <a:r>
              <a:rPr lang="en-IE" sz="2000" dirty="0" smtClean="0"/>
              <a:t>(Hollis, J)</a:t>
            </a:r>
          </a:p>
          <a:p>
            <a:endParaRPr lang="en-IE" dirty="0" smtClean="0"/>
          </a:p>
          <a:p>
            <a:endParaRPr lang="en-IE" dirty="0"/>
          </a:p>
        </p:txBody>
      </p:sp>
      <p:sp>
        <p:nvSpPr>
          <p:cNvPr id="4" name="Slide Number Placeholder 3"/>
          <p:cNvSpPr>
            <a:spLocks noGrp="1"/>
          </p:cNvSpPr>
          <p:nvPr>
            <p:ph type="sldNum" sz="quarter" idx="12"/>
          </p:nvPr>
        </p:nvSpPr>
        <p:spPr/>
        <p:txBody>
          <a:bodyPr/>
          <a:lstStyle/>
          <a:p>
            <a:fld id="{9B4BF011-E2E6-4E50-85B4-BF4CED435338}" type="slidenum">
              <a:rPr lang="en-IE" smtClean="0"/>
              <a:pPr/>
              <a:t>14</a:t>
            </a:fld>
            <a:endParaRPr lang="en-IE"/>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t>Third Act</a:t>
            </a:r>
            <a:endParaRPr lang="en-IE" dirty="0"/>
          </a:p>
        </p:txBody>
      </p:sp>
      <p:sp>
        <p:nvSpPr>
          <p:cNvPr id="4" name="Content Placeholder 3"/>
          <p:cNvSpPr>
            <a:spLocks noGrp="1"/>
          </p:cNvSpPr>
          <p:nvPr>
            <p:ph idx="1"/>
          </p:nvPr>
        </p:nvSpPr>
        <p:spPr/>
        <p:txBody>
          <a:bodyPr>
            <a:normAutofit/>
          </a:bodyPr>
          <a:lstStyle/>
          <a:p>
            <a:pPr marL="342900" lvl="1" indent="-342900">
              <a:buFont typeface="Wingdings 2"/>
              <a:buChar char=""/>
            </a:pPr>
            <a:r>
              <a:rPr lang="en-IE" dirty="0" smtClean="0"/>
              <a:t>Upward ascension of human spirit</a:t>
            </a:r>
          </a:p>
          <a:p>
            <a:pPr marL="342900" lvl="1" indent="-342900">
              <a:buFont typeface="Wingdings 2"/>
              <a:buChar char=""/>
            </a:pPr>
            <a:endParaRPr lang="en-IE" dirty="0" smtClean="0"/>
          </a:p>
          <a:p>
            <a:pPr>
              <a:buNone/>
            </a:pPr>
            <a:endParaRPr lang="en-IE" dirty="0" smtClean="0"/>
          </a:p>
          <a:p>
            <a:r>
              <a:rPr lang="en-IE" dirty="0" smtClean="0"/>
              <a:t>Time of;</a:t>
            </a:r>
          </a:p>
          <a:p>
            <a:pPr lvl="1"/>
            <a:r>
              <a:rPr lang="en-IE" dirty="0" smtClean="0"/>
              <a:t>Wisdom </a:t>
            </a:r>
          </a:p>
          <a:p>
            <a:pPr lvl="1"/>
            <a:r>
              <a:rPr lang="en-IE" dirty="0" smtClean="0"/>
              <a:t>Wholeness </a:t>
            </a:r>
          </a:p>
          <a:p>
            <a:pPr lvl="1"/>
            <a:r>
              <a:rPr lang="en-IE" dirty="0" smtClean="0"/>
              <a:t>Authenticity</a:t>
            </a:r>
          </a:p>
          <a:p>
            <a:pPr lvl="7"/>
            <a:r>
              <a:rPr lang="en-IE" dirty="0" smtClean="0"/>
              <a:t>Jane Fonda 2011</a:t>
            </a:r>
          </a:p>
          <a:p>
            <a:pPr>
              <a:buNone/>
            </a:pPr>
            <a:endParaRPr lang="en-IE" dirty="0" smtClean="0"/>
          </a:p>
        </p:txBody>
      </p:sp>
      <p:sp>
        <p:nvSpPr>
          <p:cNvPr id="2" name="Slide Number Placeholder 1"/>
          <p:cNvSpPr>
            <a:spLocks noGrp="1"/>
          </p:cNvSpPr>
          <p:nvPr>
            <p:ph type="sldNum" sz="quarter" idx="12"/>
          </p:nvPr>
        </p:nvSpPr>
        <p:spPr/>
        <p:txBody>
          <a:bodyPr/>
          <a:lstStyle/>
          <a:p>
            <a:fld id="{9B4BF011-E2E6-4E50-85B4-BF4CED435338}" type="slidenum">
              <a:rPr lang="en-IE" smtClean="0"/>
              <a:pPr/>
              <a:t>15</a:t>
            </a:fld>
            <a:endParaRPr lang="en-IE"/>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Why Third Act Development?</a:t>
            </a:r>
            <a:endParaRPr lang="en-IE" dirty="0"/>
          </a:p>
        </p:txBody>
      </p:sp>
      <p:sp>
        <p:nvSpPr>
          <p:cNvPr id="3" name="Content Placeholder 2"/>
          <p:cNvSpPr>
            <a:spLocks noGrp="1"/>
          </p:cNvSpPr>
          <p:nvPr>
            <p:ph idx="1"/>
          </p:nvPr>
        </p:nvSpPr>
        <p:spPr/>
        <p:txBody>
          <a:bodyPr/>
          <a:lstStyle/>
          <a:p>
            <a:endParaRPr lang="en-IE" dirty="0" smtClean="0"/>
          </a:p>
          <a:p>
            <a:r>
              <a:rPr lang="en-IE" dirty="0" smtClean="0"/>
              <a:t>Jesus is reported to have said in Gnostic Gospel of Thomas ‘if you bring forth what is within you, what you bring forth will save you. If you do not bring forth what is within you, what you do not bring forth will destroy you’</a:t>
            </a:r>
            <a:endParaRPr lang="en-IE" dirty="0"/>
          </a:p>
        </p:txBody>
      </p:sp>
      <p:sp>
        <p:nvSpPr>
          <p:cNvPr id="4" name="Slide Number Placeholder 3"/>
          <p:cNvSpPr>
            <a:spLocks noGrp="1"/>
          </p:cNvSpPr>
          <p:nvPr>
            <p:ph type="sldNum" sz="quarter" idx="12"/>
          </p:nvPr>
        </p:nvSpPr>
        <p:spPr/>
        <p:txBody>
          <a:bodyPr/>
          <a:lstStyle/>
          <a:p>
            <a:fld id="{9B4BF011-E2E6-4E50-85B4-BF4CED435338}" type="slidenum">
              <a:rPr lang="en-IE" smtClean="0"/>
              <a:pPr/>
              <a:t>16</a:t>
            </a:fld>
            <a:endParaRPr lang="en-IE"/>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686800" cy="841248"/>
          </a:xfrm>
        </p:spPr>
        <p:txBody>
          <a:bodyPr>
            <a:normAutofit/>
          </a:bodyPr>
          <a:lstStyle/>
          <a:p>
            <a:r>
              <a:rPr lang="en-IE" dirty="0" smtClean="0"/>
              <a:t>Transition to Third Act</a:t>
            </a:r>
            <a:endParaRPr lang="en-IE" dirty="0"/>
          </a:p>
        </p:txBody>
      </p:sp>
      <p:sp>
        <p:nvSpPr>
          <p:cNvPr id="3" name="Slide Number Placeholder 2"/>
          <p:cNvSpPr>
            <a:spLocks noGrp="1"/>
          </p:cNvSpPr>
          <p:nvPr>
            <p:ph type="sldNum" sz="quarter" idx="12"/>
          </p:nvPr>
        </p:nvSpPr>
        <p:spPr/>
        <p:txBody>
          <a:bodyPr/>
          <a:lstStyle/>
          <a:p>
            <a:fld id="{9B4BF011-E2E6-4E50-85B4-BF4CED435338}" type="slidenum">
              <a:rPr lang="en-IE" smtClean="0"/>
              <a:pPr/>
              <a:t>17</a:t>
            </a:fld>
            <a:endParaRPr lang="en-IE"/>
          </a:p>
        </p:txBody>
      </p:sp>
      <p:pic>
        <p:nvPicPr>
          <p:cNvPr id="5" name="Picture 4"/>
          <p:cNvPicPr/>
          <p:nvPr/>
        </p:nvPicPr>
        <p:blipFill>
          <a:blip r:embed="rId2" cstate="print"/>
          <a:srcRect/>
          <a:stretch>
            <a:fillRect/>
          </a:stretch>
        </p:blipFill>
        <p:spPr bwMode="auto">
          <a:xfrm>
            <a:off x="755576" y="1196752"/>
            <a:ext cx="7704856" cy="5067944"/>
          </a:xfrm>
          <a:prstGeom prst="rect">
            <a:avLst/>
          </a:prstGeom>
          <a:noFill/>
          <a:ln w="9525">
            <a:noFill/>
            <a:miter lim="800000"/>
            <a:headEnd/>
            <a:tailEnd/>
          </a:ln>
        </p:spPr>
      </p:pic>
      <p:sp>
        <p:nvSpPr>
          <p:cNvPr id="6" name="TextBox 5"/>
          <p:cNvSpPr txBox="1"/>
          <p:nvPr/>
        </p:nvSpPr>
        <p:spPr>
          <a:xfrm>
            <a:off x="4932040" y="6488668"/>
            <a:ext cx="2952328" cy="369332"/>
          </a:xfrm>
          <a:prstGeom prst="rect">
            <a:avLst/>
          </a:prstGeom>
          <a:noFill/>
        </p:spPr>
        <p:txBody>
          <a:bodyPr wrap="square" rtlCol="0">
            <a:spAutoFit/>
          </a:bodyPr>
          <a:lstStyle/>
          <a:p>
            <a:r>
              <a:rPr lang="en-IE" dirty="0" smtClean="0"/>
              <a:t>Dr Ed Kelly the Third Act </a:t>
            </a:r>
            <a:endParaRPr lang="en-IE"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Education and the Third Act</a:t>
            </a:r>
            <a:endParaRPr lang="en-IE" dirty="0"/>
          </a:p>
        </p:txBody>
      </p:sp>
      <p:sp>
        <p:nvSpPr>
          <p:cNvPr id="3" name="Slide Number Placeholder 2"/>
          <p:cNvSpPr>
            <a:spLocks noGrp="1"/>
          </p:cNvSpPr>
          <p:nvPr>
            <p:ph type="sldNum" sz="quarter" idx="12"/>
          </p:nvPr>
        </p:nvSpPr>
        <p:spPr/>
        <p:txBody>
          <a:bodyPr/>
          <a:lstStyle/>
          <a:p>
            <a:fld id="{9B4BF011-E2E6-4E50-85B4-BF4CED435338}" type="slidenum">
              <a:rPr lang="en-IE" smtClean="0"/>
              <a:pPr/>
              <a:t>18</a:t>
            </a:fld>
            <a:endParaRPr lang="en-IE"/>
          </a:p>
        </p:txBody>
      </p:sp>
      <p:pic>
        <p:nvPicPr>
          <p:cNvPr id="4" name="Picture 2" descr="https://encrypted-tbn0.gstatic.com/images?q=tbn:ANd9GcTTMcPaM5S8a3m5ia4bpwKbeIvbRftxwbLa4L2dCnUNaX65B43c"/>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331640" y="1772816"/>
            <a:ext cx="6649849" cy="431406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Education for the Third Act</a:t>
            </a:r>
            <a:endParaRPr lang="en-IE" dirty="0"/>
          </a:p>
        </p:txBody>
      </p:sp>
      <p:sp>
        <p:nvSpPr>
          <p:cNvPr id="4" name="Content Placeholder 3"/>
          <p:cNvSpPr>
            <a:spLocks noGrp="1"/>
          </p:cNvSpPr>
          <p:nvPr>
            <p:ph idx="1"/>
          </p:nvPr>
        </p:nvSpPr>
        <p:spPr/>
        <p:txBody>
          <a:bodyPr/>
          <a:lstStyle/>
          <a:p>
            <a:r>
              <a:rPr lang="en-IE" dirty="0" smtClean="0"/>
              <a:t>Life Long Learning</a:t>
            </a:r>
          </a:p>
          <a:p>
            <a:endParaRPr lang="en-IE" dirty="0" smtClean="0"/>
          </a:p>
          <a:p>
            <a:r>
              <a:rPr lang="en-IE" dirty="0" smtClean="0"/>
              <a:t>Education for First and Second Act</a:t>
            </a:r>
          </a:p>
          <a:p>
            <a:endParaRPr lang="en-IE" dirty="0" smtClean="0"/>
          </a:p>
          <a:p>
            <a:r>
              <a:rPr lang="en-IE" dirty="0" smtClean="0"/>
              <a:t>Now education for Third Act</a:t>
            </a:r>
            <a:endParaRPr lang="en-IE" dirty="0"/>
          </a:p>
        </p:txBody>
      </p:sp>
      <p:sp>
        <p:nvSpPr>
          <p:cNvPr id="3" name="Slide Number Placeholder 2"/>
          <p:cNvSpPr>
            <a:spLocks noGrp="1"/>
          </p:cNvSpPr>
          <p:nvPr>
            <p:ph type="sldNum" sz="quarter" idx="12"/>
          </p:nvPr>
        </p:nvSpPr>
        <p:spPr/>
        <p:txBody>
          <a:bodyPr/>
          <a:lstStyle/>
          <a:p>
            <a:fld id="{9B4BF011-E2E6-4E50-85B4-BF4CED435338}" type="slidenum">
              <a:rPr lang="en-IE" smtClean="0"/>
              <a:pPr/>
              <a:t>19</a:t>
            </a:fld>
            <a:endParaRPr lang="en-I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20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Third Act</a:t>
            </a:r>
            <a:endParaRPr lang="en-IE" dirty="0"/>
          </a:p>
        </p:txBody>
      </p:sp>
      <p:sp>
        <p:nvSpPr>
          <p:cNvPr id="5" name="Slide Number Placeholder 4"/>
          <p:cNvSpPr>
            <a:spLocks noGrp="1"/>
          </p:cNvSpPr>
          <p:nvPr>
            <p:ph type="sldNum" sz="quarter" idx="12"/>
          </p:nvPr>
        </p:nvSpPr>
        <p:spPr/>
        <p:txBody>
          <a:bodyPr/>
          <a:lstStyle/>
          <a:p>
            <a:fld id="{9B4BF011-E2E6-4E50-85B4-BF4CED435338}" type="slidenum">
              <a:rPr lang="en-IE" smtClean="0"/>
              <a:pPr/>
              <a:t>2</a:t>
            </a:fld>
            <a:endParaRPr lang="en-IE"/>
          </a:p>
        </p:txBody>
      </p:sp>
      <p:sp>
        <p:nvSpPr>
          <p:cNvPr id="7" name="TextBox 6"/>
          <p:cNvSpPr txBox="1"/>
          <p:nvPr/>
        </p:nvSpPr>
        <p:spPr>
          <a:xfrm>
            <a:off x="1331640" y="2996952"/>
            <a:ext cx="6408712" cy="830997"/>
          </a:xfrm>
          <a:prstGeom prst="rect">
            <a:avLst/>
          </a:prstGeom>
          <a:noFill/>
        </p:spPr>
        <p:txBody>
          <a:bodyPr wrap="square" rtlCol="0">
            <a:spAutoFit/>
          </a:bodyPr>
          <a:lstStyle/>
          <a:p>
            <a:pPr algn="ctr"/>
            <a:r>
              <a:rPr lang="en-IE" sz="4800" dirty="0" smtClean="0"/>
              <a:t>What is Third Act?</a:t>
            </a:r>
            <a:endParaRPr lang="en-IE" sz="4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IE" dirty="0" smtClean="0"/>
              <a:t>Benefits of Education</a:t>
            </a:r>
            <a:endParaRPr lang="en-IE" dirty="0"/>
          </a:p>
        </p:txBody>
      </p:sp>
      <p:sp>
        <p:nvSpPr>
          <p:cNvPr id="5" name="Content Placeholder 4"/>
          <p:cNvSpPr>
            <a:spLocks noGrp="1"/>
          </p:cNvSpPr>
          <p:nvPr>
            <p:ph idx="1"/>
          </p:nvPr>
        </p:nvSpPr>
        <p:spPr/>
        <p:txBody>
          <a:bodyPr/>
          <a:lstStyle/>
          <a:p>
            <a:r>
              <a:rPr lang="en-IE" dirty="0" smtClean="0"/>
              <a:t>Enhanced health, wellbeing &amp; quality of life</a:t>
            </a:r>
          </a:p>
          <a:p>
            <a:r>
              <a:rPr lang="en-IE" dirty="0" smtClean="0"/>
              <a:t>Gain in knowledge</a:t>
            </a:r>
          </a:p>
          <a:p>
            <a:r>
              <a:rPr lang="en-IE" dirty="0" smtClean="0"/>
              <a:t>Enhanced motivation &amp; confidence</a:t>
            </a:r>
          </a:p>
          <a:p>
            <a:r>
              <a:rPr lang="en-IE" dirty="0" smtClean="0"/>
              <a:t>Better ability to cope &amp; adjust to change</a:t>
            </a:r>
          </a:p>
          <a:p>
            <a:r>
              <a:rPr lang="en-IE" dirty="0" smtClean="0"/>
              <a:t>Maintenance of independence</a:t>
            </a:r>
          </a:p>
          <a:p>
            <a:r>
              <a:rPr lang="en-IE" dirty="0" smtClean="0"/>
              <a:t>Active social participation</a:t>
            </a:r>
            <a:endParaRPr lang="en-IE" dirty="0"/>
          </a:p>
        </p:txBody>
      </p:sp>
      <p:sp>
        <p:nvSpPr>
          <p:cNvPr id="3" name="Slide Number Placeholder 2"/>
          <p:cNvSpPr>
            <a:spLocks noGrp="1"/>
          </p:cNvSpPr>
          <p:nvPr>
            <p:ph type="sldNum" sz="quarter" idx="12"/>
          </p:nvPr>
        </p:nvSpPr>
        <p:spPr/>
        <p:txBody>
          <a:bodyPr/>
          <a:lstStyle/>
          <a:p>
            <a:fld id="{9B4BF011-E2E6-4E50-85B4-BF4CED435338}" type="slidenum">
              <a:rPr lang="en-IE" smtClean="0"/>
              <a:pPr/>
              <a:t>20</a:t>
            </a:fld>
            <a:endParaRPr lang="en-I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20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20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2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smtClean="0"/>
              <a:t>Why Education for the Third Act?</a:t>
            </a:r>
            <a:endParaRPr lang="en-IE" dirty="0"/>
          </a:p>
        </p:txBody>
      </p:sp>
      <p:sp>
        <p:nvSpPr>
          <p:cNvPr id="3" name="Content Placeholder 2"/>
          <p:cNvSpPr>
            <a:spLocks noGrp="1"/>
          </p:cNvSpPr>
          <p:nvPr>
            <p:ph idx="1"/>
          </p:nvPr>
        </p:nvSpPr>
        <p:spPr/>
        <p:txBody>
          <a:bodyPr>
            <a:normAutofit fontScale="92500" lnSpcReduction="10000"/>
          </a:bodyPr>
          <a:lstStyle/>
          <a:p>
            <a:r>
              <a:rPr lang="en-IE" dirty="0" smtClean="0"/>
              <a:t>Significant Educational gap between younger &amp; older people today</a:t>
            </a:r>
          </a:p>
          <a:p>
            <a:r>
              <a:rPr lang="en-IE" dirty="0" smtClean="0"/>
              <a:t>Participation in Lifelong Learning associated with previous educational attainment &amp; positive experience</a:t>
            </a:r>
          </a:p>
          <a:p>
            <a:r>
              <a:rPr lang="en-IE" dirty="0" smtClean="0"/>
              <a:t>Lower educational attainment places people at greatest risk of poverty, social exclusion &amp; poorer health</a:t>
            </a:r>
          </a:p>
          <a:p>
            <a:r>
              <a:rPr lang="en-IE" dirty="0" smtClean="0"/>
              <a:t>Basic human right </a:t>
            </a:r>
            <a:r>
              <a:rPr lang="en-IE" b="1" i="1" dirty="0" smtClean="0"/>
              <a:t>“everyone has the right to education” </a:t>
            </a:r>
            <a:r>
              <a:rPr lang="en-IE" sz="1600" dirty="0" smtClean="0"/>
              <a:t>(UN 1948 2002)</a:t>
            </a:r>
          </a:p>
          <a:p>
            <a:endParaRPr lang="en-IE" dirty="0"/>
          </a:p>
        </p:txBody>
      </p:sp>
      <p:sp>
        <p:nvSpPr>
          <p:cNvPr id="4" name="Slide Number Placeholder 3"/>
          <p:cNvSpPr>
            <a:spLocks noGrp="1"/>
          </p:cNvSpPr>
          <p:nvPr>
            <p:ph type="sldNum" sz="quarter" idx="12"/>
          </p:nvPr>
        </p:nvSpPr>
        <p:spPr/>
        <p:txBody>
          <a:bodyPr/>
          <a:lstStyle/>
          <a:p>
            <a:fld id="{9B4BF011-E2E6-4E50-85B4-BF4CED435338}" type="slidenum">
              <a:rPr lang="en-IE" smtClean="0"/>
              <a:pPr/>
              <a:t>21</a:t>
            </a:fld>
            <a:endParaRPr lang="en-I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Education Policy Context</a:t>
            </a:r>
            <a:endParaRPr lang="en-IE" dirty="0"/>
          </a:p>
        </p:txBody>
      </p:sp>
      <p:sp>
        <p:nvSpPr>
          <p:cNvPr id="3" name="Content Placeholder 2"/>
          <p:cNvSpPr>
            <a:spLocks noGrp="1"/>
          </p:cNvSpPr>
          <p:nvPr>
            <p:ph idx="1"/>
          </p:nvPr>
        </p:nvSpPr>
        <p:spPr/>
        <p:txBody>
          <a:bodyPr>
            <a:normAutofit lnSpcReduction="10000"/>
          </a:bodyPr>
          <a:lstStyle/>
          <a:p>
            <a:r>
              <a:rPr lang="en-IE" dirty="0" smtClean="0"/>
              <a:t>World Health Organisation</a:t>
            </a:r>
          </a:p>
          <a:p>
            <a:r>
              <a:rPr lang="en-IE" dirty="0" smtClean="0"/>
              <a:t>United Nations</a:t>
            </a:r>
          </a:p>
          <a:p>
            <a:r>
              <a:rPr lang="en-IE" dirty="0" smtClean="0"/>
              <a:t>European Union – active in developing Life Long Learning</a:t>
            </a:r>
          </a:p>
          <a:p>
            <a:r>
              <a:rPr lang="en-IE" dirty="0" smtClean="0"/>
              <a:t>National </a:t>
            </a:r>
          </a:p>
          <a:p>
            <a:pPr lvl="1"/>
            <a:r>
              <a:rPr lang="en-IE" dirty="0" smtClean="0"/>
              <a:t>White Paper on Adult Education. Referred to older people who might have specific educational needs</a:t>
            </a:r>
          </a:p>
          <a:p>
            <a:pPr lvl="1"/>
            <a:r>
              <a:rPr lang="en-IE" dirty="0" smtClean="0"/>
              <a:t>Equality Authority – recommended removal of barriers to older persons access to education</a:t>
            </a:r>
          </a:p>
          <a:p>
            <a:endParaRPr lang="en-IE" dirty="0"/>
          </a:p>
        </p:txBody>
      </p:sp>
      <p:sp>
        <p:nvSpPr>
          <p:cNvPr id="4" name="Slide Number Placeholder 3"/>
          <p:cNvSpPr>
            <a:spLocks noGrp="1"/>
          </p:cNvSpPr>
          <p:nvPr>
            <p:ph type="sldNum" sz="quarter" idx="12"/>
          </p:nvPr>
        </p:nvSpPr>
        <p:spPr/>
        <p:txBody>
          <a:bodyPr/>
          <a:lstStyle/>
          <a:p>
            <a:fld id="{9B4BF011-E2E6-4E50-85B4-BF4CED435338}" type="slidenum">
              <a:rPr lang="en-IE" smtClean="0"/>
              <a:pPr/>
              <a:t>22</a:t>
            </a:fld>
            <a:endParaRPr lang="en-I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2000"/>
                                        <p:tgtEl>
                                          <p:spTgt spid="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smtClean="0"/>
              <a:t>Third Act Education Participation</a:t>
            </a:r>
            <a:endParaRPr lang="en-IE" dirty="0"/>
          </a:p>
        </p:txBody>
      </p:sp>
      <p:sp>
        <p:nvSpPr>
          <p:cNvPr id="3" name="Content Placeholder 2"/>
          <p:cNvSpPr>
            <a:spLocks noGrp="1"/>
          </p:cNvSpPr>
          <p:nvPr>
            <p:ph idx="1"/>
          </p:nvPr>
        </p:nvSpPr>
        <p:spPr/>
        <p:txBody>
          <a:bodyPr/>
          <a:lstStyle/>
          <a:p>
            <a:r>
              <a:rPr lang="en-IE" sz="2800" dirty="0" smtClean="0"/>
              <a:t>Dearth of research about older persons’ education &amp; learning preferences.</a:t>
            </a:r>
          </a:p>
          <a:p>
            <a:r>
              <a:rPr lang="en-IE" sz="2800" dirty="0" smtClean="0"/>
              <a:t>Factors that influence participation;</a:t>
            </a:r>
          </a:p>
          <a:p>
            <a:pPr lvl="1"/>
            <a:r>
              <a:rPr lang="en-IE" sz="2600" dirty="0" smtClean="0"/>
              <a:t>Societal attitudes</a:t>
            </a:r>
          </a:p>
          <a:p>
            <a:pPr lvl="1"/>
            <a:r>
              <a:rPr lang="en-IE" sz="2600" dirty="0" smtClean="0"/>
              <a:t>Organisation of educational provision</a:t>
            </a:r>
          </a:p>
          <a:p>
            <a:pPr lvl="1"/>
            <a:r>
              <a:rPr lang="en-IE" sz="2600" dirty="0" smtClean="0"/>
              <a:t>Structural factors</a:t>
            </a:r>
          </a:p>
          <a:p>
            <a:pPr lvl="1"/>
            <a:r>
              <a:rPr lang="en-IE" sz="2600" dirty="0" smtClean="0"/>
              <a:t>Personal factors</a:t>
            </a:r>
          </a:p>
          <a:p>
            <a:pPr lvl="1"/>
            <a:r>
              <a:rPr lang="en-IE" sz="2600" dirty="0" smtClean="0"/>
              <a:t>Previous educational attainment </a:t>
            </a:r>
          </a:p>
          <a:p>
            <a:endParaRPr lang="en-IE" dirty="0"/>
          </a:p>
        </p:txBody>
      </p:sp>
      <p:sp>
        <p:nvSpPr>
          <p:cNvPr id="4" name="Slide Number Placeholder 3"/>
          <p:cNvSpPr>
            <a:spLocks noGrp="1"/>
          </p:cNvSpPr>
          <p:nvPr>
            <p:ph type="sldNum" sz="quarter" idx="12"/>
          </p:nvPr>
        </p:nvSpPr>
        <p:spPr/>
        <p:txBody>
          <a:bodyPr/>
          <a:lstStyle/>
          <a:p>
            <a:fld id="{9B4BF011-E2E6-4E50-85B4-BF4CED435338}" type="slidenum">
              <a:rPr lang="en-IE" smtClean="0"/>
              <a:pPr/>
              <a:t>23</a:t>
            </a:fld>
            <a:endParaRPr lang="en-I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20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IE" dirty="0" smtClean="0"/>
              <a:t>Education Developments for Third Act</a:t>
            </a:r>
            <a:endParaRPr lang="en-IE" dirty="0"/>
          </a:p>
        </p:txBody>
      </p:sp>
      <p:sp>
        <p:nvSpPr>
          <p:cNvPr id="6" name="Content Placeholder 5"/>
          <p:cNvSpPr>
            <a:spLocks noGrp="1"/>
          </p:cNvSpPr>
          <p:nvPr>
            <p:ph idx="1"/>
          </p:nvPr>
        </p:nvSpPr>
        <p:spPr/>
        <p:txBody>
          <a:bodyPr/>
          <a:lstStyle/>
          <a:p>
            <a:r>
              <a:rPr lang="en-IE" dirty="0" smtClean="0"/>
              <a:t>Third Age Universities</a:t>
            </a:r>
          </a:p>
          <a:p>
            <a:r>
              <a:rPr lang="en-IE" dirty="0" smtClean="0"/>
              <a:t>Institutes of Lifelong Learning</a:t>
            </a:r>
          </a:p>
          <a:p>
            <a:r>
              <a:rPr lang="en-IE" dirty="0" err="1" smtClean="0"/>
              <a:t>ForAge</a:t>
            </a:r>
            <a:r>
              <a:rPr lang="en-IE" dirty="0" smtClean="0"/>
              <a:t> 2012 – EU funded &amp; supported . Promote &amp; communicate experience of lifelong learning for older people to create higher standards</a:t>
            </a:r>
          </a:p>
          <a:p>
            <a:endParaRPr lang="en-IE" dirty="0"/>
          </a:p>
        </p:txBody>
      </p:sp>
      <p:sp>
        <p:nvSpPr>
          <p:cNvPr id="4" name="Slide Number Placeholder 3"/>
          <p:cNvSpPr>
            <a:spLocks noGrp="1"/>
          </p:cNvSpPr>
          <p:nvPr>
            <p:ph type="sldNum" sz="quarter" idx="12"/>
          </p:nvPr>
        </p:nvSpPr>
        <p:spPr/>
        <p:txBody>
          <a:bodyPr/>
          <a:lstStyle/>
          <a:p>
            <a:fld id="{9B4BF011-E2E6-4E50-85B4-BF4CED435338}" type="slidenum">
              <a:rPr lang="en-IE" smtClean="0"/>
              <a:pPr/>
              <a:t>24</a:t>
            </a:fld>
            <a:endParaRPr lang="en-I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20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2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Educational Developments - Ireland</a:t>
            </a:r>
            <a:endParaRPr lang="en-IE" dirty="0"/>
          </a:p>
        </p:txBody>
      </p:sp>
      <p:sp>
        <p:nvSpPr>
          <p:cNvPr id="3" name="Content Placeholder 2"/>
          <p:cNvSpPr>
            <a:spLocks noGrp="1"/>
          </p:cNvSpPr>
          <p:nvPr>
            <p:ph idx="1"/>
          </p:nvPr>
        </p:nvSpPr>
        <p:spPr/>
        <p:txBody>
          <a:bodyPr/>
          <a:lstStyle/>
          <a:p>
            <a:pPr>
              <a:buNone/>
            </a:pPr>
            <a:r>
              <a:rPr lang="en-IE" dirty="0" smtClean="0"/>
              <a:t>Ireland – Age &amp; Opportunity provides 5 programmes</a:t>
            </a:r>
          </a:p>
          <a:p>
            <a:r>
              <a:rPr lang="en-IE" dirty="0" smtClean="0"/>
              <a:t>Go for Life</a:t>
            </a:r>
          </a:p>
          <a:p>
            <a:r>
              <a:rPr lang="en-IE" dirty="0" err="1" smtClean="0"/>
              <a:t>Bealtaine</a:t>
            </a:r>
            <a:r>
              <a:rPr lang="en-IE" dirty="0" smtClean="0"/>
              <a:t> Festival</a:t>
            </a:r>
          </a:p>
          <a:p>
            <a:r>
              <a:rPr lang="en-IE" dirty="0" smtClean="0"/>
              <a:t>Creative Exchanges</a:t>
            </a:r>
          </a:p>
          <a:p>
            <a:r>
              <a:rPr lang="en-IE" dirty="0" smtClean="0"/>
              <a:t>Get Vocal</a:t>
            </a:r>
          </a:p>
          <a:p>
            <a:r>
              <a:rPr lang="en-IE" dirty="0" smtClean="0"/>
              <a:t>Ageing with Confidence</a:t>
            </a:r>
          </a:p>
          <a:p>
            <a:endParaRPr lang="en-IE" dirty="0"/>
          </a:p>
        </p:txBody>
      </p:sp>
      <p:sp>
        <p:nvSpPr>
          <p:cNvPr id="4" name="Slide Number Placeholder 3"/>
          <p:cNvSpPr>
            <a:spLocks noGrp="1"/>
          </p:cNvSpPr>
          <p:nvPr>
            <p:ph type="sldNum" sz="quarter" idx="12"/>
          </p:nvPr>
        </p:nvSpPr>
        <p:spPr/>
        <p:txBody>
          <a:bodyPr/>
          <a:lstStyle/>
          <a:p>
            <a:fld id="{9B4BF011-E2E6-4E50-85B4-BF4CED435338}" type="slidenum">
              <a:rPr lang="en-IE" smtClean="0"/>
              <a:pPr/>
              <a:t>25</a:t>
            </a:fld>
            <a:endParaRPr lang="en-I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B4BF011-E2E6-4E50-85B4-BF4CED435338}" type="slidenum">
              <a:rPr lang="en-IE" smtClean="0"/>
              <a:pPr/>
              <a:t>26</a:t>
            </a:fld>
            <a:endParaRPr lang="en-IE"/>
          </a:p>
        </p:txBody>
      </p:sp>
      <p:pic>
        <p:nvPicPr>
          <p:cNvPr id="5" name="Picture 10" descr="http://www.silver-surfer.co.uk/images/silver-surfers-logo.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483768" y="404664"/>
            <a:ext cx="5143500" cy="1028701"/>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Picture 12" descr="http://digital-lifestyles.info/copy_images/silver-surfers-lg2.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95536" y="1682086"/>
            <a:ext cx="4320480" cy="2721903"/>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6" descr="https://www.dghp.org.uk/uploads/images/news/Silver%20Surfers.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788024" y="3501008"/>
            <a:ext cx="3900963" cy="2913682"/>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B4BF011-E2E6-4E50-85B4-BF4CED435338}" type="slidenum">
              <a:rPr lang="en-IE" smtClean="0"/>
              <a:pPr/>
              <a:t>27</a:t>
            </a:fld>
            <a:endParaRPr lang="en-IE"/>
          </a:p>
        </p:txBody>
      </p:sp>
      <p:sp>
        <p:nvSpPr>
          <p:cNvPr id="4" name="TextBox 3"/>
          <p:cNvSpPr txBox="1"/>
          <p:nvPr/>
        </p:nvSpPr>
        <p:spPr>
          <a:xfrm>
            <a:off x="755576" y="1196752"/>
            <a:ext cx="7848872" cy="4031873"/>
          </a:xfrm>
          <a:prstGeom prst="rect">
            <a:avLst/>
          </a:prstGeom>
          <a:noFill/>
        </p:spPr>
        <p:txBody>
          <a:bodyPr wrap="square" rtlCol="0">
            <a:spAutoFit/>
          </a:bodyPr>
          <a:lstStyle/>
          <a:p>
            <a:r>
              <a:rPr lang="en-IE" sz="3200" dirty="0" smtClean="0"/>
              <a:t>WHO; - </a:t>
            </a:r>
            <a:r>
              <a:rPr lang="en-IE" sz="3200" i="1" dirty="0" smtClean="0"/>
              <a:t>when labour market, employment, education &amp; social policies, &amp; programmes  support their full participation in socioeconomic, cultural &amp; spiritual activities, according to basic human rights, capacities, needs &amp; preferences people will continue to make productive contribution to society in both paid &amp; unpaid activities as they age</a:t>
            </a:r>
            <a:endParaRPr lang="en-IE" sz="3200" i="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IE" dirty="0" smtClean="0"/>
              <a:t>Final Thought ...</a:t>
            </a:r>
            <a:endParaRPr lang="en-IE" dirty="0"/>
          </a:p>
        </p:txBody>
      </p:sp>
      <p:sp>
        <p:nvSpPr>
          <p:cNvPr id="4" name="Slide Number Placeholder 3"/>
          <p:cNvSpPr>
            <a:spLocks noGrp="1"/>
          </p:cNvSpPr>
          <p:nvPr>
            <p:ph type="sldNum" sz="quarter" idx="12"/>
          </p:nvPr>
        </p:nvSpPr>
        <p:spPr/>
        <p:txBody>
          <a:bodyPr/>
          <a:lstStyle/>
          <a:p>
            <a:fld id="{9B4BF011-E2E6-4E50-85B4-BF4CED435338}" type="slidenum">
              <a:rPr lang="en-IE" smtClean="0"/>
              <a:pPr/>
              <a:t>28</a:t>
            </a:fld>
            <a:endParaRPr lang="en-IE"/>
          </a:p>
        </p:txBody>
      </p:sp>
      <p:sp>
        <p:nvSpPr>
          <p:cNvPr id="5" name="TextBox 4"/>
          <p:cNvSpPr txBox="1"/>
          <p:nvPr/>
        </p:nvSpPr>
        <p:spPr>
          <a:xfrm>
            <a:off x="971600" y="1988840"/>
            <a:ext cx="7200800" cy="2339102"/>
          </a:xfrm>
          <a:prstGeom prst="rect">
            <a:avLst/>
          </a:prstGeom>
          <a:noFill/>
        </p:spPr>
        <p:txBody>
          <a:bodyPr wrap="square" rtlCol="0">
            <a:spAutoFit/>
          </a:bodyPr>
          <a:lstStyle/>
          <a:p>
            <a:r>
              <a:rPr lang="en-IE" sz="3200" dirty="0" smtClean="0"/>
              <a:t>‘Have the courage to follow your heart and intuition. They somehow already know what you truly want to become. Everything else is secondary’.</a:t>
            </a:r>
          </a:p>
          <a:p>
            <a:r>
              <a:rPr lang="en-IE" dirty="0"/>
              <a:t>	</a:t>
            </a:r>
            <a:r>
              <a:rPr lang="en-IE" dirty="0" smtClean="0"/>
              <a:t>			Steve Jobs 2005</a:t>
            </a:r>
            <a:endParaRPr lang="en-IE" dirty="0"/>
          </a:p>
        </p:txBody>
      </p:sp>
      <p:pic>
        <p:nvPicPr>
          <p:cNvPr id="2050" name="Picture 2" descr="C:\Users\Lize\AppData\Local\Microsoft\Windows\INetCache\IE\RLUKIS7S\large-heart-0-14264[1].gif"/>
          <p:cNvPicPr>
            <a:picLocks noChangeAspect="1" noChangeArrowheads="1"/>
          </p:cNvPicPr>
          <p:nvPr/>
        </p:nvPicPr>
        <p:blipFill>
          <a:blip r:embed="rId2" cstate="print"/>
          <a:srcRect/>
          <a:stretch>
            <a:fillRect/>
          </a:stretch>
        </p:blipFill>
        <p:spPr bwMode="auto">
          <a:xfrm>
            <a:off x="6588224" y="4437112"/>
            <a:ext cx="1512168" cy="1416397"/>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B4BF011-E2E6-4E50-85B4-BF4CED435338}" type="slidenum">
              <a:rPr lang="en-IE" smtClean="0"/>
              <a:pPr/>
              <a:t>29</a:t>
            </a:fld>
            <a:endParaRPr lang="en-IE"/>
          </a:p>
        </p:txBody>
      </p:sp>
      <p:pic>
        <p:nvPicPr>
          <p:cNvPr id="3" name="Picture 2" descr="https://encrypted-tbn2.gstatic.com/images?q=tbn:ANd9GcSSq8cF95HfFcglVP6q8JqsGOxADaM-pGbiIgM2lmjsjQgNR_mdsQ">
            <a:hlinkClick r:id="rId2"/>
          </p:cNvPr>
          <p:cNvPicPr>
            <a:picLocks noChangeAspect="1" noChangeArrowheads="1"/>
          </p:cNvPicPr>
          <p:nvPr/>
        </p:nvPicPr>
        <p:blipFill>
          <a:blip r:embed="rId3" cstate="print"/>
          <a:srcRect l="10716"/>
          <a:stretch>
            <a:fillRect/>
          </a:stretch>
        </p:blipFill>
        <p:spPr bwMode="auto">
          <a:xfrm>
            <a:off x="6444208" y="3573016"/>
            <a:ext cx="2411760" cy="3077059"/>
          </a:xfrm>
          <a:prstGeom prst="rect">
            <a:avLst/>
          </a:prstGeom>
          <a:noFill/>
        </p:spPr>
      </p:pic>
      <p:pic>
        <p:nvPicPr>
          <p:cNvPr id="4" name="Picture 4" descr="https://encrypted-tbn0.gstatic.com/images?q=tbn:ANd9GcQTckGcxMnx8njnHFZyq5EgdpGot4LPvQ4LYrbH5TcGNc5ywu7M">
            <a:hlinkClick r:id="rId4"/>
          </p:cNvPr>
          <p:cNvPicPr>
            <a:picLocks noChangeAspect="1" noChangeArrowheads="1"/>
          </p:cNvPicPr>
          <p:nvPr/>
        </p:nvPicPr>
        <p:blipFill>
          <a:blip r:embed="rId5" cstate="print"/>
          <a:srcRect/>
          <a:stretch>
            <a:fillRect/>
          </a:stretch>
        </p:blipFill>
        <p:spPr bwMode="auto">
          <a:xfrm>
            <a:off x="323528" y="3429000"/>
            <a:ext cx="2307040" cy="3192489"/>
          </a:xfrm>
          <a:prstGeom prst="rect">
            <a:avLst/>
          </a:prstGeom>
          <a:noFill/>
        </p:spPr>
      </p:pic>
      <p:pic>
        <p:nvPicPr>
          <p:cNvPr id="5" name="Picture 6" descr="https://encrypted-tbn3.gstatic.com/images?q=tbn:ANd9GcS6YGM-GQ1HfSxglccWP-KW2gl2OK8GoxmD52O96KjEh6BxufJSNw">
            <a:hlinkClick r:id="rId6"/>
          </p:cNvPr>
          <p:cNvPicPr>
            <a:picLocks noChangeAspect="1" noChangeArrowheads="1"/>
          </p:cNvPicPr>
          <p:nvPr/>
        </p:nvPicPr>
        <p:blipFill>
          <a:blip r:embed="rId7" cstate="print"/>
          <a:srcRect/>
          <a:stretch>
            <a:fillRect/>
          </a:stretch>
        </p:blipFill>
        <p:spPr bwMode="auto">
          <a:xfrm>
            <a:off x="1835696" y="476672"/>
            <a:ext cx="5128370" cy="2878712"/>
          </a:xfrm>
          <a:prstGeom prst="rect">
            <a:avLst/>
          </a:prstGeom>
          <a:noFill/>
        </p:spPr>
      </p:pic>
      <p:sp>
        <p:nvSpPr>
          <p:cNvPr id="6" name="TextBox 5"/>
          <p:cNvSpPr txBox="1"/>
          <p:nvPr/>
        </p:nvSpPr>
        <p:spPr>
          <a:xfrm>
            <a:off x="2987824" y="4077072"/>
            <a:ext cx="2808312" cy="646331"/>
          </a:xfrm>
          <a:prstGeom prst="rect">
            <a:avLst/>
          </a:prstGeom>
          <a:noFill/>
        </p:spPr>
        <p:txBody>
          <a:bodyPr wrap="square" rtlCol="0">
            <a:spAutoFit/>
          </a:bodyPr>
          <a:lstStyle/>
          <a:p>
            <a:r>
              <a:rPr lang="en-IE" sz="3600" dirty="0" smtClean="0"/>
              <a:t>Third Actors</a:t>
            </a:r>
            <a:endParaRPr lang="en-IE"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Third Act</a:t>
            </a:r>
            <a:endParaRPr lang="en-IE" dirty="0"/>
          </a:p>
        </p:txBody>
      </p:sp>
      <p:sp>
        <p:nvSpPr>
          <p:cNvPr id="3" name="Content Placeholder 2"/>
          <p:cNvSpPr>
            <a:spLocks noGrp="1"/>
          </p:cNvSpPr>
          <p:nvPr>
            <p:ph idx="1"/>
          </p:nvPr>
        </p:nvSpPr>
        <p:spPr/>
        <p:txBody>
          <a:bodyPr/>
          <a:lstStyle/>
          <a:p>
            <a:r>
              <a:rPr lang="en-IE" dirty="0" smtClean="0"/>
              <a:t>Longevity Revolution</a:t>
            </a:r>
          </a:p>
          <a:p>
            <a:endParaRPr lang="en-IE" dirty="0" smtClean="0"/>
          </a:p>
          <a:p>
            <a:r>
              <a:rPr lang="en-IE" dirty="0" smtClean="0"/>
              <a:t>25-30 years of extra life</a:t>
            </a:r>
          </a:p>
          <a:p>
            <a:endParaRPr lang="en-IE" dirty="0" smtClean="0"/>
          </a:p>
          <a:p>
            <a:r>
              <a:rPr lang="en-IE" dirty="0" smtClean="0"/>
              <a:t>Babies born today will live to 120 years</a:t>
            </a:r>
            <a:endParaRPr lang="en-IE" dirty="0"/>
          </a:p>
        </p:txBody>
      </p:sp>
      <p:sp>
        <p:nvSpPr>
          <p:cNvPr id="5" name="Slide Number Placeholder 4"/>
          <p:cNvSpPr>
            <a:spLocks noGrp="1"/>
          </p:cNvSpPr>
          <p:nvPr>
            <p:ph type="sldNum" sz="quarter" idx="12"/>
          </p:nvPr>
        </p:nvSpPr>
        <p:spPr/>
        <p:txBody>
          <a:bodyPr/>
          <a:lstStyle/>
          <a:p>
            <a:fld id="{9B4BF011-E2E6-4E50-85B4-BF4CED435338}" type="slidenum">
              <a:rPr lang="en-IE" smtClean="0"/>
              <a:pPr/>
              <a:t>3</a:t>
            </a:fld>
            <a:endParaRPr lang="en-I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IE"/>
          </a:p>
        </p:txBody>
      </p:sp>
      <p:sp>
        <p:nvSpPr>
          <p:cNvPr id="4" name="Content Placeholder 3"/>
          <p:cNvSpPr>
            <a:spLocks noGrp="1"/>
          </p:cNvSpPr>
          <p:nvPr>
            <p:ph idx="1"/>
          </p:nvPr>
        </p:nvSpPr>
        <p:spPr/>
        <p:txBody>
          <a:bodyPr/>
          <a:lstStyle/>
          <a:p>
            <a:r>
              <a:rPr lang="en-IE" dirty="0" smtClean="0"/>
              <a:t>Fonda, J. (2011) The Third Act  -U Tube</a:t>
            </a:r>
          </a:p>
          <a:p>
            <a:r>
              <a:rPr lang="en-IE" dirty="0" smtClean="0"/>
              <a:t>Hollis, J (2006) </a:t>
            </a:r>
            <a:r>
              <a:rPr lang="en-IE" i="1" dirty="0" smtClean="0"/>
              <a:t>Finding Meaning in the Second Half of Life: How to finally, really Grow Up. </a:t>
            </a:r>
            <a:r>
              <a:rPr lang="en-IE" dirty="0" smtClean="0"/>
              <a:t>Gotham Books USA</a:t>
            </a:r>
            <a:r>
              <a:rPr lang="en-IE" i="1" dirty="0" smtClean="0"/>
              <a:t> </a:t>
            </a:r>
          </a:p>
          <a:p>
            <a:r>
              <a:rPr lang="en-IE" dirty="0" err="1" smtClean="0"/>
              <a:t>Westendorp</a:t>
            </a:r>
            <a:r>
              <a:rPr lang="en-IE" dirty="0" smtClean="0"/>
              <a:t>, Rudi.(2015)  </a:t>
            </a:r>
            <a:r>
              <a:rPr lang="en-IE" i="1" dirty="0" smtClean="0"/>
              <a:t>Growing Older without Feeling Old: On Vitality and Ageing.  </a:t>
            </a:r>
            <a:r>
              <a:rPr lang="en-IE" dirty="0" smtClean="0"/>
              <a:t>Scribe London </a:t>
            </a:r>
          </a:p>
          <a:p>
            <a:r>
              <a:rPr lang="en-IE" dirty="0" smtClean="0"/>
              <a:t>www.thethirdact.ie</a:t>
            </a:r>
            <a:endParaRPr lang="en-IE" dirty="0"/>
          </a:p>
        </p:txBody>
      </p:sp>
      <p:sp>
        <p:nvSpPr>
          <p:cNvPr id="2" name="Slide Number Placeholder 1"/>
          <p:cNvSpPr>
            <a:spLocks noGrp="1"/>
          </p:cNvSpPr>
          <p:nvPr>
            <p:ph type="sldNum" sz="quarter" idx="12"/>
          </p:nvPr>
        </p:nvSpPr>
        <p:spPr/>
        <p:txBody>
          <a:bodyPr/>
          <a:lstStyle/>
          <a:p>
            <a:fld id="{9B4BF011-E2E6-4E50-85B4-BF4CED435338}" type="slidenum">
              <a:rPr lang="en-IE" smtClean="0"/>
              <a:pPr/>
              <a:t>30</a:t>
            </a:fld>
            <a:endParaRPr lang="en-I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Longevity</a:t>
            </a:r>
            <a:endParaRPr lang="en-IE" dirty="0"/>
          </a:p>
        </p:txBody>
      </p:sp>
      <p:sp>
        <p:nvSpPr>
          <p:cNvPr id="6" name="Content Placeholder 5"/>
          <p:cNvSpPr>
            <a:spLocks noGrp="1"/>
          </p:cNvSpPr>
          <p:nvPr>
            <p:ph idx="1"/>
          </p:nvPr>
        </p:nvSpPr>
        <p:spPr/>
        <p:txBody>
          <a:bodyPr/>
          <a:lstStyle/>
          <a:p>
            <a:r>
              <a:rPr lang="en-IE" dirty="0" smtClean="0"/>
              <a:t>Living the equivalent of a whole new adult lifetime</a:t>
            </a:r>
          </a:p>
          <a:p>
            <a:endParaRPr lang="en-IE" dirty="0" smtClean="0"/>
          </a:p>
          <a:p>
            <a:r>
              <a:rPr lang="en-IE" dirty="0" smtClean="0"/>
              <a:t>Gift of Time</a:t>
            </a:r>
          </a:p>
          <a:p>
            <a:endParaRPr lang="en-IE" dirty="0" smtClean="0"/>
          </a:p>
          <a:p>
            <a:r>
              <a:rPr lang="en-IE" dirty="0" smtClean="0"/>
              <a:t>Opportunity and Challenge</a:t>
            </a:r>
          </a:p>
          <a:p>
            <a:endParaRPr lang="en-IE" dirty="0" smtClean="0"/>
          </a:p>
          <a:p>
            <a:endParaRPr lang="en-IE" dirty="0"/>
          </a:p>
        </p:txBody>
      </p:sp>
      <p:sp>
        <p:nvSpPr>
          <p:cNvPr id="4" name="Slide Number Placeholder 3"/>
          <p:cNvSpPr>
            <a:spLocks noGrp="1"/>
          </p:cNvSpPr>
          <p:nvPr>
            <p:ph type="sldNum" sz="quarter" idx="12"/>
          </p:nvPr>
        </p:nvSpPr>
        <p:spPr/>
        <p:txBody>
          <a:bodyPr/>
          <a:lstStyle/>
          <a:p>
            <a:fld id="{9B4BF011-E2E6-4E50-85B4-BF4CED435338}" type="slidenum">
              <a:rPr lang="en-IE" smtClean="0"/>
              <a:pPr/>
              <a:t>4</a:t>
            </a:fld>
            <a:endParaRPr lang="en-I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20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fade">
                                      <p:cBhvr>
                                        <p:cTn id="17" dur="20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Life Expectancy</a:t>
            </a:r>
            <a:endParaRPr lang="en-IE" dirty="0"/>
          </a:p>
        </p:txBody>
      </p:sp>
      <p:sp>
        <p:nvSpPr>
          <p:cNvPr id="3" name="Content Placeholder 2"/>
          <p:cNvSpPr>
            <a:spLocks noGrp="1"/>
          </p:cNvSpPr>
          <p:nvPr>
            <p:ph idx="1"/>
          </p:nvPr>
        </p:nvSpPr>
        <p:spPr/>
        <p:txBody>
          <a:bodyPr>
            <a:normAutofit/>
          </a:bodyPr>
          <a:lstStyle/>
          <a:p>
            <a:r>
              <a:rPr lang="en-IE" dirty="0" smtClean="0"/>
              <a:t>Today living significantly longer than our Grandparents</a:t>
            </a:r>
          </a:p>
          <a:p>
            <a:endParaRPr lang="en-IE" dirty="0" smtClean="0"/>
          </a:p>
          <a:p>
            <a:r>
              <a:rPr lang="en-IE" dirty="0" smtClean="0"/>
              <a:t>Life Expectancy Ireland</a:t>
            </a:r>
          </a:p>
          <a:p>
            <a:pPr lvl="1"/>
            <a:r>
              <a:rPr lang="en-IE" dirty="0" smtClean="0"/>
              <a:t>1916 	53 years</a:t>
            </a:r>
          </a:p>
          <a:p>
            <a:pPr lvl="1"/>
            <a:r>
              <a:rPr lang="en-IE" dirty="0" smtClean="0"/>
              <a:t>2014	80.77 years</a:t>
            </a:r>
          </a:p>
          <a:p>
            <a:endParaRPr lang="en-IE" dirty="0" smtClean="0"/>
          </a:p>
          <a:p>
            <a:r>
              <a:rPr lang="en-IE" dirty="0" smtClean="0"/>
              <a:t>Fastest in Ireland than anywhere else in Europe</a:t>
            </a:r>
          </a:p>
          <a:p>
            <a:pPr lvl="1">
              <a:buNone/>
            </a:pPr>
            <a:endParaRPr lang="en-IE" dirty="0" smtClean="0"/>
          </a:p>
          <a:p>
            <a:pPr lvl="1"/>
            <a:endParaRPr lang="en-IE" dirty="0"/>
          </a:p>
        </p:txBody>
      </p:sp>
      <p:sp>
        <p:nvSpPr>
          <p:cNvPr id="4" name="Slide Number Placeholder 3"/>
          <p:cNvSpPr>
            <a:spLocks noGrp="1"/>
          </p:cNvSpPr>
          <p:nvPr>
            <p:ph type="sldNum" sz="quarter" idx="12"/>
          </p:nvPr>
        </p:nvSpPr>
        <p:spPr/>
        <p:txBody>
          <a:bodyPr/>
          <a:lstStyle/>
          <a:p>
            <a:fld id="{9B4BF011-E2E6-4E50-85B4-BF4CED435338}" type="slidenum">
              <a:rPr lang="en-IE" smtClean="0"/>
              <a:pPr/>
              <a:t>5</a:t>
            </a:fld>
            <a:endParaRPr lang="en-I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20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20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Ireland Demographics</a:t>
            </a:r>
            <a:endParaRPr lang="en-IE" dirty="0"/>
          </a:p>
        </p:txBody>
      </p:sp>
      <p:sp>
        <p:nvSpPr>
          <p:cNvPr id="3" name="Content Placeholder 2"/>
          <p:cNvSpPr>
            <a:spLocks noGrp="1"/>
          </p:cNvSpPr>
          <p:nvPr>
            <p:ph idx="1"/>
          </p:nvPr>
        </p:nvSpPr>
        <p:spPr/>
        <p:txBody>
          <a:bodyPr/>
          <a:lstStyle/>
          <a:p>
            <a:r>
              <a:rPr lang="en-IE" dirty="0" smtClean="0"/>
              <a:t>&gt; 65 years</a:t>
            </a:r>
          </a:p>
          <a:p>
            <a:pPr lvl="1"/>
            <a:r>
              <a:rPr lang="en-IE" dirty="0" smtClean="0"/>
              <a:t>2016		.620 million</a:t>
            </a:r>
          </a:p>
          <a:p>
            <a:pPr lvl="1"/>
            <a:endParaRPr lang="en-IE" dirty="0" smtClean="0"/>
          </a:p>
          <a:p>
            <a:pPr lvl="1"/>
            <a:r>
              <a:rPr lang="en-IE" dirty="0" smtClean="0"/>
              <a:t>2030		.924 million</a:t>
            </a:r>
          </a:p>
          <a:p>
            <a:pPr lvl="1"/>
            <a:endParaRPr lang="en-IE" dirty="0" smtClean="0"/>
          </a:p>
          <a:p>
            <a:pPr lvl="1"/>
            <a:r>
              <a:rPr lang="en-IE" dirty="0" smtClean="0"/>
              <a:t>2060		1.443 million</a:t>
            </a:r>
            <a:endParaRPr lang="en-IE" dirty="0"/>
          </a:p>
        </p:txBody>
      </p:sp>
      <p:sp>
        <p:nvSpPr>
          <p:cNvPr id="4" name="Slide Number Placeholder 3"/>
          <p:cNvSpPr>
            <a:spLocks noGrp="1"/>
          </p:cNvSpPr>
          <p:nvPr>
            <p:ph type="sldNum" sz="quarter" idx="12"/>
          </p:nvPr>
        </p:nvSpPr>
        <p:spPr/>
        <p:txBody>
          <a:bodyPr/>
          <a:lstStyle/>
          <a:p>
            <a:fld id="{9B4BF011-E2E6-4E50-85B4-BF4CED435338}" type="slidenum">
              <a:rPr lang="en-IE" smtClean="0"/>
              <a:pPr/>
              <a:t>6</a:t>
            </a:fld>
            <a:endParaRPr lang="en-IE"/>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Demographics </a:t>
            </a:r>
            <a:endParaRPr lang="en-IE" dirty="0"/>
          </a:p>
        </p:txBody>
      </p:sp>
      <p:sp>
        <p:nvSpPr>
          <p:cNvPr id="3" name="Content Placeholder 2"/>
          <p:cNvSpPr>
            <a:spLocks noGrp="1"/>
          </p:cNvSpPr>
          <p:nvPr>
            <p:ph idx="1"/>
          </p:nvPr>
        </p:nvSpPr>
        <p:spPr/>
        <p:txBody>
          <a:bodyPr/>
          <a:lstStyle/>
          <a:p>
            <a:r>
              <a:rPr lang="en-IE" dirty="0" smtClean="0"/>
              <a:t>Impact of Longevity on</a:t>
            </a:r>
          </a:p>
          <a:p>
            <a:endParaRPr lang="en-IE" dirty="0" smtClean="0"/>
          </a:p>
          <a:p>
            <a:pPr lvl="1"/>
            <a:r>
              <a:rPr lang="en-IE" dirty="0" smtClean="0"/>
              <a:t>Society</a:t>
            </a:r>
          </a:p>
          <a:p>
            <a:pPr lvl="1"/>
            <a:endParaRPr lang="en-IE" dirty="0" smtClean="0"/>
          </a:p>
          <a:p>
            <a:pPr lvl="1"/>
            <a:r>
              <a:rPr lang="en-IE" dirty="0" smtClean="0"/>
              <a:t>Politics</a:t>
            </a:r>
          </a:p>
          <a:p>
            <a:pPr lvl="1"/>
            <a:endParaRPr lang="en-IE" dirty="0" smtClean="0"/>
          </a:p>
          <a:p>
            <a:pPr lvl="1"/>
            <a:r>
              <a:rPr lang="en-IE" dirty="0" smtClean="0"/>
              <a:t>Personal</a:t>
            </a:r>
            <a:endParaRPr lang="en-IE" dirty="0"/>
          </a:p>
        </p:txBody>
      </p:sp>
      <p:sp>
        <p:nvSpPr>
          <p:cNvPr id="4" name="Slide Number Placeholder 3"/>
          <p:cNvSpPr>
            <a:spLocks noGrp="1"/>
          </p:cNvSpPr>
          <p:nvPr>
            <p:ph type="sldNum" sz="quarter" idx="12"/>
          </p:nvPr>
        </p:nvSpPr>
        <p:spPr/>
        <p:txBody>
          <a:bodyPr/>
          <a:lstStyle/>
          <a:p>
            <a:fld id="{9B4BF011-E2E6-4E50-85B4-BF4CED435338}" type="slidenum">
              <a:rPr lang="en-IE" smtClean="0"/>
              <a:pPr/>
              <a:t>7</a:t>
            </a:fld>
            <a:endParaRPr lang="en-I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2000"/>
                                        <p:tgtEl>
                                          <p:spTgt spid="3">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2000"/>
                                        <p:tgtEl>
                                          <p:spTgt spid="3">
                                            <p:txEl>
                                              <p:pRg st="4" end="4"/>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fade">
                                      <p:cBhvr>
                                        <p:cTn id="16"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E" dirty="0" smtClean="0"/>
              <a:t>Third Act Question ....</a:t>
            </a:r>
            <a:endParaRPr lang="en-IE" dirty="0"/>
          </a:p>
        </p:txBody>
      </p:sp>
      <p:sp>
        <p:nvSpPr>
          <p:cNvPr id="5" name="Content Placeholder 4"/>
          <p:cNvSpPr>
            <a:spLocks noGrp="1"/>
          </p:cNvSpPr>
          <p:nvPr>
            <p:ph idx="1"/>
          </p:nvPr>
        </p:nvSpPr>
        <p:spPr/>
        <p:txBody>
          <a:bodyPr/>
          <a:lstStyle/>
          <a:p>
            <a:endParaRPr lang="en-IE" dirty="0" smtClean="0"/>
          </a:p>
          <a:p>
            <a:r>
              <a:rPr lang="en-IE" sz="4000" dirty="0" smtClean="0"/>
              <a:t>Since I have served the expectations of my culture, reproduced my species, become a socially productive citizen and taxpayer, what now?</a:t>
            </a:r>
          </a:p>
          <a:p>
            <a:endParaRPr lang="en-IE" dirty="0"/>
          </a:p>
        </p:txBody>
      </p:sp>
      <p:sp>
        <p:nvSpPr>
          <p:cNvPr id="3" name="Slide Number Placeholder 2"/>
          <p:cNvSpPr>
            <a:spLocks noGrp="1"/>
          </p:cNvSpPr>
          <p:nvPr>
            <p:ph type="sldNum" sz="quarter" idx="12"/>
          </p:nvPr>
        </p:nvSpPr>
        <p:spPr/>
        <p:txBody>
          <a:bodyPr/>
          <a:lstStyle/>
          <a:p>
            <a:fld id="{9B4BF011-E2E6-4E50-85B4-BF4CED435338}" type="slidenum">
              <a:rPr lang="en-IE" smtClean="0"/>
              <a:pPr/>
              <a:t>8</a:t>
            </a:fld>
            <a:endParaRPr lang="en-IE"/>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B4BF011-E2E6-4E50-85B4-BF4CED435338}" type="slidenum">
              <a:rPr lang="en-IE" smtClean="0"/>
              <a:pPr/>
              <a:t>9</a:t>
            </a:fld>
            <a:endParaRPr lang="en-IE"/>
          </a:p>
        </p:txBody>
      </p:sp>
      <p:sp>
        <p:nvSpPr>
          <p:cNvPr id="5" name="TextBox 4"/>
          <p:cNvSpPr txBox="1"/>
          <p:nvPr/>
        </p:nvSpPr>
        <p:spPr>
          <a:xfrm>
            <a:off x="755576" y="1772816"/>
            <a:ext cx="7488832" cy="3354765"/>
          </a:xfrm>
          <a:prstGeom prst="rect">
            <a:avLst/>
          </a:prstGeom>
          <a:noFill/>
        </p:spPr>
        <p:txBody>
          <a:bodyPr wrap="square" rtlCol="0">
            <a:spAutoFit/>
          </a:bodyPr>
          <a:lstStyle/>
          <a:p>
            <a:r>
              <a:rPr lang="en-IE" sz="4800" dirty="0" smtClean="0"/>
              <a:t>Everyone who lives long enough will have a Third Age; not everyone will have a Third Act</a:t>
            </a:r>
          </a:p>
          <a:p>
            <a:r>
              <a:rPr lang="en-IE" sz="2000" dirty="0" smtClean="0"/>
              <a:t>					Dr. Ed Kelly</a:t>
            </a:r>
            <a:endParaRPr lang="en-IE" sz="20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239</TotalTime>
  <Words>945</Words>
  <Application>Microsoft Office PowerPoint</Application>
  <PresentationFormat>On-screen Show (4:3)</PresentationFormat>
  <Paragraphs>179</Paragraphs>
  <Slides>30</Slides>
  <Notes>2</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Trek</vt:lpstr>
      <vt:lpstr>Education and Development for the Third Act</vt:lpstr>
      <vt:lpstr>Third Act</vt:lpstr>
      <vt:lpstr>Third Act</vt:lpstr>
      <vt:lpstr>Longevity</vt:lpstr>
      <vt:lpstr>Life Expectancy</vt:lpstr>
      <vt:lpstr>Ireland Demographics</vt:lpstr>
      <vt:lpstr>Demographics </vt:lpstr>
      <vt:lpstr>Third Act Question ....</vt:lpstr>
      <vt:lpstr>Slide 9</vt:lpstr>
      <vt:lpstr>The New Third Act</vt:lpstr>
      <vt:lpstr>Third Act</vt:lpstr>
      <vt:lpstr>Task of Third Act</vt:lpstr>
      <vt:lpstr>Third Act Potential</vt:lpstr>
      <vt:lpstr>Third Act Development</vt:lpstr>
      <vt:lpstr>Third Act</vt:lpstr>
      <vt:lpstr>Why Third Act Development?</vt:lpstr>
      <vt:lpstr>Transition to Third Act</vt:lpstr>
      <vt:lpstr>Education and the Third Act</vt:lpstr>
      <vt:lpstr>Education for the Third Act</vt:lpstr>
      <vt:lpstr>Benefits of Education</vt:lpstr>
      <vt:lpstr>Why Education for the Third Act?</vt:lpstr>
      <vt:lpstr>Education Policy Context</vt:lpstr>
      <vt:lpstr>Third Act Education Participation</vt:lpstr>
      <vt:lpstr>Education Developments for Third Act</vt:lpstr>
      <vt:lpstr>Educational Developments - Ireland</vt:lpstr>
      <vt:lpstr>Slide 26</vt:lpstr>
      <vt:lpstr>Slide 27</vt:lpstr>
      <vt:lpstr>Final Thought ...</vt:lpstr>
      <vt:lpstr>Slide 29</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and Development for the Third Act</dc:title>
  <dc:creator>Lize</dc:creator>
  <cp:lastModifiedBy>Carrigoran</cp:lastModifiedBy>
  <cp:revision>2</cp:revision>
  <dcterms:created xsi:type="dcterms:W3CDTF">2016-04-14T05:10:55Z</dcterms:created>
  <dcterms:modified xsi:type="dcterms:W3CDTF">2016-04-18T10:14:54Z</dcterms:modified>
</cp:coreProperties>
</file>